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aveSubsetFonts="1">
  <p:sldMasterIdLst>
    <p:sldMasterId id="2147483651" r:id="rId1"/>
  </p:sldMasterIdLst>
  <p:notesMasterIdLst>
    <p:notesMasterId r:id="rId14"/>
  </p:notes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64" r:id="rId9"/>
    <p:sldId id="265" r:id="rId10"/>
    <p:sldId id="266" r:id="rId11"/>
    <p:sldId id="267" r:id="rId12"/>
    <p:sldId id="268" r:id="rId13"/>
  </p:sldIdLst>
  <p:sldSz cx="9144000" cy="6858000" type="screen4x3"/>
  <p:notesSz cx="9869488" cy="6735763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Tahoma" pitchFamily="34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Tahoma" pitchFamily="34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Tahoma" pitchFamily="34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Tahoma" pitchFamily="34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Tahoma" pitchFamily="34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Tahoma" pitchFamily="34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Tahoma" pitchFamily="34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Tahoma" pitchFamily="34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Tahoma" pitchFamily="34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5714" autoAdjust="0"/>
  </p:normalViewPr>
  <p:slideViewPr>
    <p:cSldViewPr>
      <p:cViewPr varScale="1">
        <p:scale>
          <a:sx n="73" d="100"/>
          <a:sy n="73" d="100"/>
        </p:scale>
        <p:origin x="-29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276725" cy="336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5591175" y="0"/>
            <a:ext cx="4276725" cy="336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5E633DE-72CC-4840-975B-5D6AE72019A8}" type="datetimeFigureOut">
              <a:rPr kumimoji="1" lang="ja-JP" altLang="en-US" smtClean="0"/>
              <a:pPr/>
              <a:t>2012/1/29</a:t>
            </a:fld>
            <a:endParaRPr kumimoji="1"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3251200" y="504825"/>
            <a:ext cx="3367088" cy="25257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987425" y="3198813"/>
            <a:ext cx="7894638" cy="30321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6397625"/>
            <a:ext cx="4276725" cy="336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5591175" y="6397625"/>
            <a:ext cx="4276725" cy="336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048B864-72AE-4CD9-9C41-97FFC161F86B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48B864-72AE-4CD9-9C41-97FFC161F86B}" type="slidenum">
              <a:rPr kumimoji="1" lang="ja-JP" altLang="en-US" smtClean="0"/>
              <a:pPr/>
              <a:t>1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 smtClean="0"/>
              <a:t>ちょうど</a:t>
            </a:r>
            <a:r>
              <a:rPr kumimoji="1" lang="en-US" altLang="ja-JP" dirty="0" smtClean="0"/>
              <a:t>open-coins</a:t>
            </a:r>
            <a:r>
              <a:rPr kumimoji="1" lang="ja-JP" altLang="en-US" dirty="0" smtClean="0"/>
              <a:t>のハードウェアを置き換える予定が立っていたので、ソフトウェア構成も大きく変える機会だった</a:t>
            </a:r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48B864-72AE-4CD9-9C41-97FFC161F86B}" type="slidenum">
              <a:rPr kumimoji="1" lang="ja-JP" altLang="en-US" smtClean="0"/>
              <a:pPr/>
              <a:t>3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 smtClean="0"/>
              <a:t>ここからは、実際に</a:t>
            </a:r>
            <a:r>
              <a:rPr kumimoji="1" lang="en-US" altLang="ja-JP" dirty="0" smtClean="0"/>
              <a:t>open-coins</a:t>
            </a:r>
            <a:r>
              <a:rPr kumimoji="1" lang="ja-JP" altLang="en-US" dirty="0" smtClean="0"/>
              <a:t>で運用しているシステム構成を例に説明をします</a:t>
            </a:r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48B864-72AE-4CD9-9C41-97FFC161F86B}" type="slidenum">
              <a:rPr kumimoji="1" lang="ja-JP" altLang="en-US" smtClean="0"/>
              <a:pPr/>
              <a:t>4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48B864-72AE-4CD9-9C41-97FFC161F86B}" type="slidenum">
              <a:rPr kumimoji="1" lang="ja-JP" altLang="en-US" smtClean="0"/>
              <a:pPr/>
              <a:t>5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48B864-72AE-4CD9-9C41-97FFC161F86B}" type="slidenum">
              <a:rPr kumimoji="1" lang="ja-JP" altLang="en-US" smtClean="0"/>
              <a:pPr/>
              <a:t>6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48B864-72AE-4CD9-9C41-97FFC161F86B}" type="slidenum">
              <a:rPr kumimoji="1" lang="ja-JP" altLang="en-US" smtClean="0"/>
              <a:pPr/>
              <a:t>7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 smtClean="0"/>
              <a:t>「スプリットブレインシンドローム」と呼ばれている</a:t>
            </a:r>
            <a:endParaRPr kumimoji="1" lang="en-US" altLang="ja-JP" dirty="0" smtClean="0"/>
          </a:p>
          <a:p>
            <a:r>
              <a:rPr kumimoji="1" lang="ja-JP" altLang="en-US" dirty="0" smtClean="0"/>
              <a:t>スプリットブレインシンドローム（</a:t>
            </a:r>
            <a:r>
              <a:rPr kumimoji="1" lang="en-US" altLang="ja-JP" dirty="0" smtClean="0"/>
              <a:t>split-brain syndrome</a:t>
            </a:r>
            <a:r>
              <a:rPr kumimoji="1" lang="ja-JP" altLang="en-US" dirty="0" smtClean="0"/>
              <a:t>）またはネットワークパーティション問題とは、複数のコンピュータ（ノード）を相互接続して</a:t>
            </a:r>
            <a:r>
              <a:rPr kumimoji="1" lang="en-US" altLang="ja-JP" dirty="0" smtClean="0"/>
              <a:t>1</a:t>
            </a:r>
            <a:r>
              <a:rPr kumimoji="1" lang="ja-JP" altLang="en-US" dirty="0" smtClean="0"/>
              <a:t>台のサーバのように動作させるシステム（密結合クラスター）において、ハードウェアやインターコネクトの障害によりシステムが分断され、</a:t>
            </a:r>
            <a:r>
              <a:rPr kumimoji="1" lang="en-US" altLang="ja-JP" dirty="0" smtClean="0"/>
              <a:t>1</a:t>
            </a:r>
            <a:r>
              <a:rPr kumimoji="1" lang="ja-JP" altLang="en-US" dirty="0" err="1" smtClean="0"/>
              <a:t>つの</a:t>
            </a:r>
            <a:r>
              <a:rPr kumimoji="1" lang="ja-JP" altLang="en-US" dirty="0" smtClean="0"/>
              <a:t>サービス</a:t>
            </a:r>
            <a:r>
              <a:rPr kumimoji="1" lang="en-US" altLang="ja-JP" dirty="0" smtClean="0"/>
              <a:t>(</a:t>
            </a:r>
            <a:r>
              <a:rPr kumimoji="1" lang="ja-JP" altLang="en-US" dirty="0" smtClean="0"/>
              <a:t>仮想</a:t>
            </a:r>
            <a:r>
              <a:rPr kumimoji="1" lang="en-US" altLang="ja-JP" dirty="0" smtClean="0"/>
              <a:t>IP</a:t>
            </a:r>
            <a:r>
              <a:rPr kumimoji="1" lang="ja-JP" altLang="en-US" dirty="0" smtClean="0"/>
              <a:t>を含む</a:t>
            </a:r>
            <a:r>
              <a:rPr kumimoji="1" lang="en-US" altLang="ja-JP" dirty="0" smtClean="0"/>
              <a:t>)</a:t>
            </a:r>
            <a:r>
              <a:rPr kumimoji="1" lang="ja-JP" altLang="en-US" dirty="0" smtClean="0"/>
              <a:t>がクラスタ内の複数のノード群で同時に起動してしまい、サービス供給が停止してしまう状況のこと。 </a:t>
            </a:r>
            <a:r>
              <a:rPr kumimoji="1" lang="en-US" altLang="ja-JP" dirty="0" smtClean="0"/>
              <a:t>from </a:t>
            </a:r>
            <a:r>
              <a:rPr kumimoji="1" lang="en-US" altLang="ja-JP" dirty="0" err="1" smtClean="0"/>
              <a:t>wikipedia</a:t>
            </a:r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48B864-72AE-4CD9-9C41-97FFC161F86B}" type="slidenum">
              <a:rPr kumimoji="1" lang="ja-JP" altLang="en-US" smtClean="0"/>
              <a:pPr/>
              <a:t>8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 smtClean="0"/>
              <a:t>物理的な電源断でも問題ないことを確認済</a:t>
            </a:r>
            <a:r>
              <a:rPr kumimoji="1" lang="en-US" altLang="ja-JP" dirty="0" smtClean="0"/>
              <a:t>(</a:t>
            </a:r>
            <a:r>
              <a:rPr kumimoji="1" lang="ja-JP" altLang="en-US" dirty="0" smtClean="0"/>
              <a:t>書き込み中であっても</a:t>
            </a:r>
            <a:r>
              <a:rPr kumimoji="1" lang="en-US" altLang="ja-JP" dirty="0" smtClean="0"/>
              <a:t>)</a:t>
            </a:r>
          </a:p>
          <a:p>
            <a:r>
              <a:rPr kumimoji="1" lang="ja-JP" altLang="en-US" dirty="0" smtClean="0"/>
              <a:t>ここで動画を再生</a:t>
            </a:r>
            <a:endParaRPr kumimoji="1" lang="en-US" altLang="ja-JP" dirty="0" smtClean="0"/>
          </a:p>
          <a:p>
            <a:endParaRPr kumimoji="1" lang="en-US" altLang="ja-JP" dirty="0" smtClean="0"/>
          </a:p>
          <a:p>
            <a:r>
              <a:rPr kumimoji="1" lang="ja-JP" altLang="en-US" dirty="0" smtClean="0"/>
              <a:t>マスターノードで</a:t>
            </a:r>
            <a:r>
              <a:rPr kumimoji="1" lang="en-US" altLang="ja-JP" dirty="0" smtClean="0"/>
              <a:t>Ext3</a:t>
            </a:r>
            <a:r>
              <a:rPr kumimoji="1" lang="ja-JP" altLang="en-US" dirty="0" smtClean="0"/>
              <a:t>に書き込みをしながら</a:t>
            </a:r>
            <a:r>
              <a:rPr kumimoji="1" lang="en-US" altLang="ja-JP" dirty="0" smtClean="0"/>
              <a:t>LVM</a:t>
            </a:r>
            <a:r>
              <a:rPr kumimoji="1" lang="ja-JP" altLang="en-US" dirty="0" smtClean="0"/>
              <a:t>で取ったスナップショットから読み込み、そのオペレーション中にノード死亡 </a:t>
            </a:r>
            <a:r>
              <a:rPr kumimoji="1" lang="en-US" altLang="ja-JP" dirty="0" smtClean="0"/>
              <a:t>-&gt; </a:t>
            </a:r>
            <a:r>
              <a:rPr kumimoji="1" lang="ja-JP" altLang="en-US" dirty="0" smtClean="0"/>
              <a:t>データ破壊は無かった</a:t>
            </a:r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48B864-72AE-4CD9-9C41-97FFC161F86B}" type="slidenum">
              <a:rPr kumimoji="1" lang="ja-JP" altLang="en-US" smtClean="0"/>
              <a:pPr/>
              <a:t>10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 smtClean="0"/>
              <a:t>手抜きですみません</a:t>
            </a:r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48B864-72AE-4CD9-9C41-97FFC161F86B}" type="slidenum">
              <a:rPr kumimoji="1" lang="ja-JP" altLang="en-US" smtClean="0"/>
              <a:pPr/>
              <a:t>12</a:t>
            </a:fld>
            <a:endParaRPr kumimoji="1" lang="ja-JP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70" name="Group 2"/>
          <p:cNvGrpSpPr>
            <a:grpSpLocks/>
          </p:cNvGrpSpPr>
          <p:nvPr/>
        </p:nvGrpSpPr>
        <p:grpSpPr bwMode="auto">
          <a:xfrm>
            <a:off x="0" y="2438400"/>
            <a:ext cx="9009063" cy="1052513"/>
            <a:chOff x="0" y="1536"/>
            <a:chExt cx="5675" cy="663"/>
          </a:xfrm>
        </p:grpSpPr>
        <p:grpSp>
          <p:nvGrpSpPr>
            <p:cNvPr id="7171" name="Group 3"/>
            <p:cNvGrpSpPr>
              <a:grpSpLocks/>
            </p:cNvGrpSpPr>
            <p:nvPr/>
          </p:nvGrpSpPr>
          <p:grpSpPr bwMode="auto">
            <a:xfrm>
              <a:off x="183" y="1604"/>
              <a:ext cx="448" cy="299"/>
              <a:chOff x="720" y="336"/>
              <a:chExt cx="624" cy="432"/>
            </a:xfrm>
          </p:grpSpPr>
          <p:sp>
            <p:nvSpPr>
              <p:cNvPr id="7172" name="Rectangle 4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173" name="Rectangle 5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7174" name="Group 6"/>
            <p:cNvGrpSpPr>
              <a:grpSpLocks/>
            </p:cNvGrpSpPr>
            <p:nvPr/>
          </p:nvGrpSpPr>
          <p:grpSpPr bwMode="auto">
            <a:xfrm>
              <a:off x="261" y="1870"/>
              <a:ext cx="465" cy="299"/>
              <a:chOff x="912" y="2640"/>
              <a:chExt cx="672" cy="432"/>
            </a:xfrm>
          </p:grpSpPr>
          <p:sp>
            <p:nvSpPr>
              <p:cNvPr id="7175" name="Rectangle 7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176" name="Rectangle 8"/>
              <p:cNvSpPr>
                <a:spLocks noChangeArrowheads="1"/>
              </p:cNvSpPr>
              <p:nvPr/>
            </p:nvSpPr>
            <p:spPr bwMode="auto"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7177" name="Rectangle 9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78" name="Rectangle 10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79" name="Rectangle 11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</p:grpSp>
      <p:sp>
        <p:nvSpPr>
          <p:cNvPr id="7180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990600" y="1676400"/>
            <a:ext cx="7772400" cy="1462088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7181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ja-JP" altLang="en-US" smtClean="0"/>
              <a:t>マスタ サブタイトルの書式設定</a:t>
            </a:r>
            <a:endParaRPr lang="ja-JP" altLang="en-US"/>
          </a:p>
        </p:txBody>
      </p:sp>
      <p:sp>
        <p:nvSpPr>
          <p:cNvPr id="7182" name="Rectangle 14"/>
          <p:cNvSpPr>
            <a:spLocks noGrp="1" noChangeArrowheads="1"/>
          </p:cNvSpPr>
          <p:nvPr>
            <p:ph type="dt" sz="half" idx="2"/>
          </p:nvPr>
        </p:nvSpPr>
        <p:spPr>
          <a:xfrm>
            <a:off x="9906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altLang="ja-JP"/>
          </a:p>
        </p:txBody>
      </p:sp>
      <p:sp>
        <p:nvSpPr>
          <p:cNvPr id="7183" name="Rectangle 15"/>
          <p:cNvSpPr>
            <a:spLocks noGrp="1" noChangeArrowheads="1"/>
          </p:cNvSpPr>
          <p:nvPr>
            <p:ph type="ftr" sz="quarter" idx="3"/>
          </p:nvPr>
        </p:nvSpPr>
        <p:spPr>
          <a:xfrm>
            <a:off x="3429000" y="6248400"/>
            <a:ext cx="28956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altLang="ja-JP"/>
          </a:p>
        </p:txBody>
      </p:sp>
      <p:sp>
        <p:nvSpPr>
          <p:cNvPr id="7184" name="Rectangle 1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F64262C1-63B7-41DD-8F50-239C8C5D71B9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9360044-0714-498C-8665-D5A27D89C2EC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04050" y="214313"/>
            <a:ext cx="1951038" cy="5918200"/>
          </a:xfrm>
        </p:spPr>
        <p:txBody>
          <a:bodyPr vert="eaVert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1150938" y="214313"/>
            <a:ext cx="5700712" cy="5918200"/>
          </a:xfr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73287BC-5383-4145-853C-6F7EB183B627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 dirty="0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2400"/>
            </a:lvl1pPr>
          </a:lstStyle>
          <a:p>
            <a:fld id="{216552C2-E827-4472-8F83-B6AC929329B2}" type="slidenum">
              <a:rPr lang="en-US" altLang="ja-JP" smtClean="0"/>
              <a:pPr/>
              <a:t>&lt;#&gt;</a:t>
            </a:fld>
            <a:endParaRPr lang="en-US" altLang="ja-JP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F39CBAA-3C8C-40FA-9302-4DC7C40EC97C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47F70B6-1E61-48DE-9793-1FC69B9A227C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ED39D62-222F-4C6F-A59B-D3A82BB79FBF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EB8EB68-AA99-478B-A35E-FD6CCF09FDAB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75437C8-734E-4011-8E9E-E6F4C78346B8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0656606-6719-45D5-920C-D71CFCD8DBF5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アイコンをクリックして図を追加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4465992-5970-4B15-B516-DBC6179F75A0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50" name="Rectangle 6"/>
          <p:cNvSpPr>
            <a:spLocks noChangeArrowheads="1"/>
          </p:cNvSpPr>
          <p:nvPr/>
        </p:nvSpPr>
        <p:spPr bwMode="ltGray">
          <a:xfrm>
            <a:off x="127000" y="1447800"/>
            <a:ext cx="560388" cy="42227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ja-JP" altLang="ja-JP" sz="2400"/>
          </a:p>
        </p:txBody>
      </p:sp>
      <p:grpSp>
        <p:nvGrpSpPr>
          <p:cNvPr id="14" name="グループ化 13"/>
          <p:cNvGrpSpPr/>
          <p:nvPr/>
        </p:nvGrpSpPr>
        <p:grpSpPr>
          <a:xfrm>
            <a:off x="428596" y="500042"/>
            <a:ext cx="8251825" cy="1052513"/>
            <a:chOff x="417513" y="990600"/>
            <a:chExt cx="8251825" cy="1052513"/>
          </a:xfrm>
        </p:grpSpPr>
        <p:sp>
          <p:nvSpPr>
            <p:cNvPr id="6146" name="Rectangle 2"/>
            <p:cNvSpPr>
              <a:spLocks noChangeArrowheads="1"/>
            </p:cNvSpPr>
            <p:nvPr/>
          </p:nvSpPr>
          <p:spPr bwMode="ltGray">
            <a:xfrm>
              <a:off x="417513" y="1098550"/>
              <a:ext cx="438150" cy="474663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ja-JP" altLang="ja-JP" sz="2400"/>
            </a:p>
          </p:txBody>
        </p:sp>
        <p:sp>
          <p:nvSpPr>
            <p:cNvPr id="6147" name="Rectangle 3"/>
            <p:cNvSpPr>
              <a:spLocks noChangeArrowheads="1"/>
            </p:cNvSpPr>
            <p:nvPr/>
          </p:nvSpPr>
          <p:spPr bwMode="ltGray">
            <a:xfrm>
              <a:off x="800100" y="1098550"/>
              <a:ext cx="328613" cy="474663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ja-JP" altLang="ja-JP" sz="2400"/>
            </a:p>
          </p:txBody>
        </p:sp>
        <p:sp>
          <p:nvSpPr>
            <p:cNvPr id="6148" name="Rectangle 4"/>
            <p:cNvSpPr>
              <a:spLocks noChangeArrowheads="1"/>
            </p:cNvSpPr>
            <p:nvPr/>
          </p:nvSpPr>
          <p:spPr bwMode="ltGray">
            <a:xfrm>
              <a:off x="541338" y="1520825"/>
              <a:ext cx="422275" cy="474663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ja-JP" altLang="ja-JP" sz="2400"/>
            </a:p>
          </p:txBody>
        </p:sp>
        <p:sp>
          <p:nvSpPr>
            <p:cNvPr id="6149" name="Rectangle 5"/>
            <p:cNvSpPr>
              <a:spLocks noChangeArrowheads="1"/>
            </p:cNvSpPr>
            <p:nvPr/>
          </p:nvSpPr>
          <p:spPr bwMode="ltGray">
            <a:xfrm>
              <a:off x="911225" y="1520825"/>
              <a:ext cx="368300" cy="474663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ja-JP" altLang="ja-JP" sz="2400"/>
            </a:p>
          </p:txBody>
        </p:sp>
        <p:sp>
          <p:nvSpPr>
            <p:cNvPr id="6151" name="Rectangle 7"/>
            <p:cNvSpPr>
              <a:spLocks noChangeArrowheads="1"/>
            </p:cNvSpPr>
            <p:nvPr/>
          </p:nvSpPr>
          <p:spPr bwMode="gray">
            <a:xfrm>
              <a:off x="762000" y="990600"/>
              <a:ext cx="31750" cy="105251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ja-JP" altLang="ja-JP" sz="2400"/>
            </a:p>
          </p:txBody>
        </p:sp>
        <p:sp>
          <p:nvSpPr>
            <p:cNvPr id="6152" name="Rectangle 8"/>
            <p:cNvSpPr>
              <a:spLocks noChangeArrowheads="1"/>
            </p:cNvSpPr>
            <p:nvPr/>
          </p:nvSpPr>
          <p:spPr bwMode="gray">
            <a:xfrm>
              <a:off x="442913" y="1781175"/>
              <a:ext cx="8226425" cy="3175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ja-JP" altLang="ja-JP" sz="2400"/>
            </a:p>
          </p:txBody>
        </p:sp>
      </p:grpSp>
      <p:sp>
        <p:nvSpPr>
          <p:cNvPr id="6153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150938" y="214313"/>
            <a:ext cx="7793037" cy="9286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dirty="0" smtClean="0"/>
              <a:t>マスタ タイトルの書式設定</a:t>
            </a:r>
          </a:p>
        </p:txBody>
      </p:sp>
      <p:sp>
        <p:nvSpPr>
          <p:cNvPr id="6154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2688" y="1571612"/>
            <a:ext cx="7772400" cy="45609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dirty="0" smtClean="0"/>
              <a:t>マスタ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  <a:p>
            <a:pPr lvl="2"/>
            <a:r>
              <a:rPr lang="ja-JP" altLang="en-US" dirty="0" smtClean="0"/>
              <a:t>第 </a:t>
            </a:r>
            <a:r>
              <a:rPr lang="en-US" altLang="ja-JP" dirty="0" smtClean="0"/>
              <a:t>3 </a:t>
            </a:r>
            <a:r>
              <a:rPr lang="ja-JP" altLang="en-US" dirty="0" smtClean="0"/>
              <a:t>レベル</a:t>
            </a:r>
          </a:p>
          <a:p>
            <a:pPr lvl="3"/>
            <a:r>
              <a:rPr lang="ja-JP" altLang="en-US" dirty="0" smtClean="0"/>
              <a:t>第 </a:t>
            </a:r>
            <a:r>
              <a:rPr lang="en-US" altLang="ja-JP" dirty="0" smtClean="0"/>
              <a:t>4 </a:t>
            </a:r>
            <a:r>
              <a:rPr lang="ja-JP" altLang="en-US" dirty="0" smtClean="0"/>
              <a:t>レベル</a:t>
            </a:r>
          </a:p>
          <a:p>
            <a:pPr lvl="4"/>
            <a:r>
              <a:rPr lang="ja-JP" altLang="en-US" dirty="0" smtClean="0"/>
              <a:t>第 </a:t>
            </a:r>
            <a:r>
              <a:rPr lang="en-US" altLang="ja-JP" dirty="0" smtClean="0"/>
              <a:t>5 </a:t>
            </a:r>
            <a:r>
              <a:rPr lang="ja-JP" altLang="en-US" dirty="0" smtClean="0"/>
              <a:t>レベル</a:t>
            </a:r>
          </a:p>
        </p:txBody>
      </p:sp>
      <p:sp>
        <p:nvSpPr>
          <p:cNvPr id="6155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62050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/>
            </a:lvl1pPr>
          </a:lstStyle>
          <a:p>
            <a:endParaRPr lang="en-US" altLang="ja-JP"/>
          </a:p>
        </p:txBody>
      </p:sp>
      <p:sp>
        <p:nvSpPr>
          <p:cNvPr id="6156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657600" y="62436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/>
            </a:lvl1pPr>
          </a:lstStyle>
          <a:p>
            <a:endParaRPr lang="en-US" altLang="ja-JP"/>
          </a:p>
        </p:txBody>
      </p:sp>
      <p:sp>
        <p:nvSpPr>
          <p:cNvPr id="6157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42150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/>
            </a:lvl1pPr>
          </a:lstStyle>
          <a:p>
            <a:fld id="{B028E493-F1D6-4DEA-B355-A4D803AB388A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</p:sldLayoutIdLst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  <a:ea typeface="ＭＳ Ｐゴシック" pitchFamily="50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  <a:ea typeface="ＭＳ Ｐゴシック" pitchFamily="50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  <a:ea typeface="ＭＳ Ｐゴシック" pitchFamily="50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  <a:ea typeface="ＭＳ Ｐゴシック" pitchFamily="50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  <a:ea typeface="ＭＳ Ｐゴシック" pitchFamily="50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  <a:ea typeface="ＭＳ Ｐゴシック" pitchFamily="50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  <a:ea typeface="ＭＳ Ｐゴシック" pitchFamily="50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  <a:ea typeface="ＭＳ Ｐゴシック" pitchFamily="50" charset="-128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en-US" altLang="ja-JP" dirty="0" smtClean="0"/>
              <a:t>Pacemaker</a:t>
            </a:r>
            <a:r>
              <a:rPr kumimoji="1" lang="ja-JP" altLang="en-US" dirty="0" smtClean="0"/>
              <a:t>による高可用化</a:t>
            </a:r>
            <a:r>
              <a:rPr kumimoji="1" lang="en-US" altLang="ja-JP" dirty="0" smtClean="0"/>
              <a:t>NFS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 smtClean="0"/>
              <a:t>筑波大学情報学群情報科学類</a:t>
            </a:r>
            <a:endParaRPr kumimoji="1" lang="en-US" altLang="ja-JP" dirty="0" smtClean="0"/>
          </a:p>
          <a:p>
            <a:r>
              <a:rPr lang="ja-JP" altLang="en-US" dirty="0" smtClean="0"/>
              <a:t>三戸 健一 </a:t>
            </a:r>
            <a:r>
              <a:rPr lang="en-US" altLang="ja-JP" dirty="0" smtClean="0"/>
              <a:t>(@</a:t>
            </a:r>
            <a:r>
              <a:rPr lang="en-US" altLang="ja-JP" dirty="0" err="1" smtClean="0"/>
              <a:t>mittyorz</a:t>
            </a:r>
            <a:r>
              <a:rPr lang="en-US" altLang="ja-JP" dirty="0" smtClean="0"/>
              <a:t>)</a:t>
            </a:r>
          </a:p>
          <a:p>
            <a:r>
              <a:rPr kumimoji="1" lang="en-US" altLang="ja-JP" dirty="0" err="1" smtClean="0"/>
              <a:t>mitty</a:t>
            </a:r>
            <a:r>
              <a:rPr kumimoji="1" lang="en-US" altLang="ja-JP" dirty="0" smtClean="0"/>
              <a:t> [at] coins.tsukuba.ac.jp</a:t>
            </a:r>
            <a:endParaRPr kumimoji="1"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耐障害性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 smtClean="0"/>
              <a:t>どのくらいの障害に耐えられるのか</a:t>
            </a:r>
            <a:endParaRPr kumimoji="1" lang="en-US" altLang="ja-JP" dirty="0" smtClean="0"/>
          </a:p>
          <a:p>
            <a:pPr lvl="1"/>
            <a:r>
              <a:rPr kumimoji="1" lang="ja-JP" altLang="en-US" dirty="0" smtClean="0"/>
              <a:t>ファイルシステム</a:t>
            </a:r>
            <a:r>
              <a:rPr kumimoji="1" lang="en-US" altLang="ja-JP" dirty="0" smtClean="0"/>
              <a:t>(ext3)</a:t>
            </a:r>
            <a:r>
              <a:rPr lang="ja-JP" altLang="en-US" dirty="0" smtClean="0"/>
              <a:t>が載っているブロックデバイスが</a:t>
            </a:r>
            <a:r>
              <a:rPr lang="en-US" altLang="ja-JP" dirty="0" smtClean="0"/>
              <a:t>DRBD</a:t>
            </a:r>
            <a:r>
              <a:rPr lang="ja-JP" altLang="en-US" dirty="0" smtClean="0"/>
              <a:t>なので、片方ノードが急死</a:t>
            </a:r>
            <a:r>
              <a:rPr lang="ja-JP" altLang="en-US" dirty="0" smtClean="0"/>
              <a:t>しても</a:t>
            </a:r>
            <a:r>
              <a:rPr lang="ja-JP" altLang="en-US" dirty="0" smtClean="0"/>
              <a:t>全く問題ない</a:t>
            </a:r>
            <a:endParaRPr lang="en-US" altLang="ja-JP" dirty="0" smtClean="0"/>
          </a:p>
          <a:p>
            <a:pPr lvl="1"/>
            <a:r>
              <a:rPr kumimoji="1" lang="en-US" altLang="ja-JP" dirty="0" smtClean="0"/>
              <a:t>NFS</a:t>
            </a:r>
            <a:r>
              <a:rPr kumimoji="1" lang="ja-JP" altLang="en-US" dirty="0" smtClean="0"/>
              <a:t>ｖ３はステートレスプロトコルなので、書き込み中にサーバがフェイルオーバーしても問題はない</a:t>
            </a:r>
            <a:endParaRPr kumimoji="1" lang="en-US" altLang="ja-JP" dirty="0" smtClean="0"/>
          </a:p>
          <a:p>
            <a:pPr lvl="1"/>
            <a:r>
              <a:rPr kumimoji="1" lang="ja-JP" altLang="en-US" dirty="0" smtClean="0"/>
              <a:t>片方ノードがダウン中に書き込まれたデータは、復旧後に</a:t>
            </a:r>
            <a:r>
              <a:rPr kumimoji="1" lang="en-US" altLang="ja-JP" dirty="0" smtClean="0"/>
              <a:t>DRBD</a:t>
            </a:r>
            <a:r>
              <a:rPr kumimoji="1" lang="ja-JP" altLang="en-US" dirty="0" smtClean="0"/>
              <a:t>によって自動でミラーされる</a:t>
            </a:r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6552C2-E827-4472-8F83-B6AC929329B2}" type="slidenum">
              <a:rPr lang="en-US" altLang="ja-JP" smtClean="0"/>
              <a:pPr/>
              <a:t>10</a:t>
            </a:fld>
            <a:endParaRPr lang="en-US" altLang="ja-JP" dirty="0"/>
          </a:p>
        </p:txBody>
      </p:sp>
      <p:pic>
        <p:nvPicPr>
          <p:cNvPr id="5" name="図 4" descr="drbd_resync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403648" y="1196752"/>
            <a:ext cx="7358063" cy="512921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考えられるその他の用途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 smtClean="0"/>
              <a:t>Apache</a:t>
            </a:r>
            <a:r>
              <a:rPr kumimoji="1" lang="ja-JP" altLang="en-US" dirty="0" smtClean="0"/>
              <a:t>等と組み合わせて、</a:t>
            </a:r>
            <a:r>
              <a:rPr kumimoji="1" lang="en-US" altLang="ja-JP" dirty="0" smtClean="0"/>
              <a:t>web</a:t>
            </a:r>
            <a:r>
              <a:rPr kumimoji="1" lang="ja-JP" altLang="en-US" dirty="0" smtClean="0"/>
              <a:t>サービスの冗長化</a:t>
            </a:r>
            <a:endParaRPr kumimoji="1" lang="en-US" altLang="ja-JP" dirty="0" smtClean="0"/>
          </a:p>
          <a:p>
            <a:r>
              <a:rPr lang="en-US" altLang="ja-JP" dirty="0" err="1" smtClean="0"/>
              <a:t>iSCSI</a:t>
            </a:r>
            <a:r>
              <a:rPr lang="ja-JP" altLang="en-US" dirty="0" smtClean="0"/>
              <a:t>によるストレージエリア</a:t>
            </a:r>
            <a:endParaRPr lang="en-US" altLang="ja-JP" dirty="0" smtClean="0"/>
          </a:p>
          <a:p>
            <a:pPr lvl="1"/>
            <a:r>
              <a:rPr lang="en-US" altLang="ja-JP" dirty="0" smtClean="0"/>
              <a:t>DRBD</a:t>
            </a:r>
            <a:r>
              <a:rPr lang="ja-JP" altLang="en-US" dirty="0" smtClean="0"/>
              <a:t>は</a:t>
            </a:r>
            <a:r>
              <a:rPr lang="en-US" altLang="ja-JP" dirty="0" smtClean="0"/>
              <a:t>master/slave</a:t>
            </a:r>
            <a:r>
              <a:rPr lang="ja-JP" altLang="en-US" dirty="0" smtClean="0"/>
              <a:t>ではなく</a:t>
            </a:r>
            <a:r>
              <a:rPr lang="en-US" altLang="ja-JP" dirty="0" smtClean="0"/>
              <a:t>master/master	</a:t>
            </a:r>
            <a:r>
              <a:rPr lang="ja-JP" altLang="en-US" dirty="0" smtClean="0"/>
              <a:t>も可能なので、上に分散ファイルシステムを用いることも出来る</a:t>
            </a:r>
            <a:endParaRPr lang="en-US" altLang="ja-JP" dirty="0" smtClean="0"/>
          </a:p>
          <a:p>
            <a:r>
              <a:rPr kumimoji="1" lang="en-US" altLang="ja-JP" dirty="0" smtClean="0"/>
              <a:t>KVM</a:t>
            </a:r>
            <a:r>
              <a:rPr kumimoji="1" lang="ja-JP" altLang="en-US" dirty="0" smtClean="0"/>
              <a:t>や</a:t>
            </a:r>
            <a:r>
              <a:rPr kumimoji="1" lang="en-US" altLang="ja-JP" dirty="0" err="1" smtClean="0"/>
              <a:t>Xen</a:t>
            </a:r>
            <a:r>
              <a:rPr kumimoji="1" lang="ja-JP" altLang="en-US" dirty="0" smtClean="0"/>
              <a:t>などと組み合わせて仮想化インフラとすることも出来る模様</a:t>
            </a:r>
            <a:endParaRPr kumimoji="1" lang="en-US" altLang="ja-JP" dirty="0" smtClean="0"/>
          </a:p>
          <a:p>
            <a:pPr lvl="1"/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6552C2-E827-4472-8F83-B6AC929329B2}" type="slidenum">
              <a:rPr lang="en-US" altLang="ja-JP" smtClean="0"/>
              <a:pPr/>
              <a:t>11</a:t>
            </a:fld>
            <a:endParaRPr lang="en-US" altLang="ja-JP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参考資料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 smtClean="0"/>
              <a:t>参考にしたサイトのまとめ</a:t>
            </a:r>
            <a:endParaRPr kumimoji="1" lang="en-US" altLang="ja-JP" dirty="0" smtClean="0"/>
          </a:p>
          <a:p>
            <a:pPr lvl="1"/>
            <a:r>
              <a:rPr lang="en-US" altLang="ja-JP" sz="2400" dirty="0" smtClean="0"/>
              <a:t>http://</a:t>
            </a:r>
            <a:r>
              <a:rPr lang="en-US" altLang="ja-JP" sz="2400" dirty="0" smtClean="0"/>
              <a:t>lab.mitty.jp/trac/lab/wiki/TipAndDoc/HA</a:t>
            </a:r>
          </a:p>
          <a:p>
            <a:r>
              <a:rPr lang="en-US" altLang="ja-JP" dirty="0" smtClean="0"/>
              <a:t>LT</a:t>
            </a:r>
            <a:r>
              <a:rPr lang="ja-JP" altLang="en-US" smtClean="0"/>
              <a:t>資料の</a:t>
            </a:r>
            <a:r>
              <a:rPr lang="ja-JP" altLang="en-US" dirty="0" smtClean="0"/>
              <a:t>置き場</a:t>
            </a:r>
            <a:endParaRPr lang="en-US" altLang="ja-JP" dirty="0" smtClean="0"/>
          </a:p>
          <a:p>
            <a:pPr lvl="1"/>
            <a:r>
              <a:rPr lang="en-US" altLang="ja-JP" sz="2400" dirty="0" smtClean="0"/>
              <a:t>http://</a:t>
            </a:r>
            <a:r>
              <a:rPr lang="en-US" altLang="ja-JP" sz="2400" dirty="0" smtClean="0"/>
              <a:t>lab.mitty.jp/svn/lab/trunk/TipAndDoc/HA/</a:t>
            </a:r>
            <a:endParaRPr kumimoji="1" lang="ja-JP" altLang="en-US" sz="2400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6552C2-E827-4472-8F83-B6AC929329B2}" type="slidenum">
              <a:rPr lang="en-US" altLang="ja-JP" smtClean="0"/>
              <a:pPr/>
              <a:t>12</a:t>
            </a:fld>
            <a:endParaRPr lang="en-US" altLang="ja-JP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高可用</a:t>
            </a:r>
            <a:r>
              <a:rPr lang="en-US" altLang="ja-JP" dirty="0" smtClean="0"/>
              <a:t>NFS</a:t>
            </a:r>
            <a:r>
              <a:rPr lang="ja-JP" altLang="en-US" dirty="0" smtClean="0"/>
              <a:t>とは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sz="2800" dirty="0" smtClean="0"/>
              <a:t>NFS</a:t>
            </a:r>
            <a:r>
              <a:rPr kumimoji="1" lang="ja-JP" altLang="en-US" sz="2800" dirty="0" smtClean="0"/>
              <a:t>とは、</a:t>
            </a:r>
            <a:r>
              <a:rPr kumimoji="1" lang="en-US" altLang="ja-JP" sz="2800" dirty="0" smtClean="0"/>
              <a:t>TCP/IP</a:t>
            </a:r>
            <a:r>
              <a:rPr kumimoji="1" lang="ja-JP" altLang="en-US" sz="2800" dirty="0" smtClean="0"/>
              <a:t>ネットワークを介してリモートのストレージを利用するクライアント・サーバモデルの分散ファイルシステム</a:t>
            </a:r>
            <a:endParaRPr kumimoji="1" lang="en-US" altLang="ja-JP" sz="2800" dirty="0" smtClean="0"/>
          </a:p>
          <a:p>
            <a:r>
              <a:rPr lang="ja-JP" altLang="en-US" sz="2800" dirty="0" smtClean="0"/>
              <a:t>クライアント・</a:t>
            </a:r>
            <a:r>
              <a:rPr lang="ja-JP" altLang="en-US" sz="2800" dirty="0" smtClean="0"/>
              <a:t>サーバモデル</a:t>
            </a:r>
            <a:r>
              <a:rPr lang="ja-JP" altLang="en-US" sz="2800" dirty="0" smtClean="0"/>
              <a:t>なので</a:t>
            </a:r>
            <a:r>
              <a:rPr lang="ja-JP" altLang="en-US" sz="2800" dirty="0" smtClean="0"/>
              <a:t>、多数のクライアントに対し、本来はサーバは一つ</a:t>
            </a:r>
            <a:endParaRPr lang="en-US" altLang="ja-JP" sz="2800" dirty="0" smtClean="0"/>
          </a:p>
          <a:p>
            <a:r>
              <a:rPr kumimoji="1" lang="en-US" altLang="ja-JP" sz="2800" dirty="0" smtClean="0"/>
              <a:t>NFS</a:t>
            </a:r>
            <a:r>
              <a:rPr kumimoji="1" lang="ja-JP" altLang="en-US" sz="2800" dirty="0" smtClean="0"/>
              <a:t>サーバを冗長化し、高可用化する</a:t>
            </a:r>
            <a:endParaRPr kumimoji="1" lang="en-US" altLang="ja-JP" sz="2800" dirty="0" smtClean="0"/>
          </a:p>
          <a:p>
            <a:pPr lvl="1"/>
            <a:r>
              <a:rPr kumimoji="1" lang="ja-JP" altLang="en-US" sz="2400" dirty="0" smtClean="0"/>
              <a:t>本件では本番系・バックアップ系の</a:t>
            </a:r>
            <a:r>
              <a:rPr kumimoji="1" lang="en-US" altLang="ja-JP" sz="2400" dirty="0" smtClean="0"/>
              <a:t>2</a:t>
            </a:r>
            <a:r>
              <a:rPr lang="ja-JP" altLang="en-US" sz="2400" dirty="0" smtClean="0"/>
              <a:t>ノード</a:t>
            </a:r>
            <a:r>
              <a:rPr kumimoji="1" lang="ja-JP" altLang="en-US" sz="2400" dirty="0" smtClean="0"/>
              <a:t>構成</a:t>
            </a:r>
            <a:endParaRPr kumimoji="1" lang="en-US" altLang="ja-JP" sz="2400" dirty="0" smtClean="0"/>
          </a:p>
          <a:p>
            <a:pPr lvl="1"/>
            <a:r>
              <a:rPr lang="en-US" altLang="ja-JP" sz="2400" dirty="0" smtClean="0"/>
              <a:t>Pacemaker, DRBD, LVM</a:t>
            </a:r>
            <a:r>
              <a:rPr lang="ja-JP" altLang="en-US" sz="2400" dirty="0" smtClean="0"/>
              <a:t>の使用</a:t>
            </a:r>
            <a:endParaRPr kumimoji="1" lang="ja-JP" altLang="en-US" sz="2400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6552C2-E827-4472-8F83-B6AC929329B2}" type="slidenum">
              <a:rPr lang="en-US" altLang="ja-JP" smtClean="0"/>
              <a:pPr/>
              <a:t>2</a:t>
            </a:fld>
            <a:endParaRPr lang="en-US" altLang="ja-JP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動機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sz="2800" dirty="0" smtClean="0"/>
              <a:t>情報科学類生の有志で運用している、</a:t>
            </a:r>
            <a:r>
              <a:rPr kumimoji="1" lang="en-US" altLang="ja-JP" sz="2800" dirty="0" smtClean="0"/>
              <a:t>open-coins</a:t>
            </a:r>
            <a:r>
              <a:rPr kumimoji="1" lang="ja-JP" altLang="en-US" sz="2800" dirty="0" smtClean="0"/>
              <a:t>のシステムの耐障害性を上げたい</a:t>
            </a:r>
            <a:endParaRPr kumimoji="1" lang="en-US" altLang="ja-JP" sz="2800" dirty="0" smtClean="0"/>
          </a:p>
          <a:p>
            <a:pPr lvl="1"/>
            <a:r>
              <a:rPr lang="ja-JP" altLang="en-US" sz="2400" dirty="0" smtClean="0"/>
              <a:t>主</a:t>
            </a:r>
            <a:r>
              <a:rPr lang="ja-JP" altLang="en-US" sz="2400" dirty="0" smtClean="0"/>
              <a:t>にメーリングリストなどを提供中</a:t>
            </a:r>
            <a:endParaRPr lang="en-US" altLang="ja-JP" sz="2400" dirty="0" smtClean="0"/>
          </a:p>
          <a:p>
            <a:pPr lvl="1"/>
            <a:r>
              <a:rPr lang="en-US" altLang="ja-JP" sz="2400" dirty="0" smtClean="0"/>
              <a:t>http://</a:t>
            </a:r>
            <a:r>
              <a:rPr lang="en-US" altLang="ja-JP" sz="2400" dirty="0" smtClean="0"/>
              <a:t>www.open.coins.tsukuba.ac.jp/</a:t>
            </a:r>
          </a:p>
          <a:p>
            <a:r>
              <a:rPr lang="ja-JP" altLang="en-US" dirty="0" smtClean="0"/>
              <a:t>どの</a:t>
            </a:r>
            <a:r>
              <a:rPr lang="ja-JP" altLang="en-US" dirty="0" smtClean="0"/>
              <a:t>程度</a:t>
            </a:r>
            <a:r>
              <a:rPr lang="ja-JP" altLang="en-US" dirty="0" smtClean="0"/>
              <a:t>の</a:t>
            </a:r>
            <a:r>
              <a:rPr lang="ja-JP" altLang="en-US" dirty="0" smtClean="0"/>
              <a:t>システム</a:t>
            </a:r>
            <a:r>
              <a:rPr lang="ja-JP" altLang="en-US" dirty="0" smtClean="0"/>
              <a:t>が構築出来るか、実地で試したい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ストレージを</a:t>
            </a:r>
            <a:r>
              <a:rPr lang="en-US" altLang="ja-JP" dirty="0" smtClean="0"/>
              <a:t>NFS</a:t>
            </a:r>
            <a:r>
              <a:rPr lang="ja-JP" altLang="en-US" dirty="0" smtClean="0"/>
              <a:t>で集中させ、ストレージ自体の耐障害性を</a:t>
            </a:r>
            <a:r>
              <a:rPr lang="ja-JP" altLang="en-US" dirty="0" smtClean="0"/>
              <a:t>上げる</a:t>
            </a:r>
            <a:endParaRPr lang="en-US" altLang="ja-JP" dirty="0" smtClean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6552C2-E827-4472-8F83-B6AC929329B2}" type="slidenum">
              <a:rPr lang="en-US" altLang="ja-JP" smtClean="0"/>
              <a:pPr/>
              <a:t>3</a:t>
            </a:fld>
            <a:endParaRPr lang="en-US" altLang="ja-JP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z="3600" dirty="0" smtClean="0"/>
              <a:t>ストレージ構成</a:t>
            </a:r>
            <a:r>
              <a:rPr kumimoji="1" lang="en-US" altLang="ja-JP" sz="3600" dirty="0" smtClean="0"/>
              <a:t>(RAID+LVM+DRBD)</a:t>
            </a:r>
            <a:endParaRPr kumimoji="1" lang="ja-JP" altLang="en-US" sz="3600" dirty="0"/>
          </a:p>
        </p:txBody>
      </p:sp>
      <p:pic>
        <p:nvPicPr>
          <p:cNvPr id="5" name="コンテンツ プレースホルダ 4" descr="structure.pn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2604879" y="1571625"/>
            <a:ext cx="4928018" cy="4560888"/>
          </a:xfrm>
        </p:spPr>
      </p:pic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6552C2-E827-4472-8F83-B6AC929329B2}" type="slidenum">
              <a:rPr lang="en-US" altLang="ja-JP" smtClean="0"/>
              <a:pPr/>
              <a:t>4</a:t>
            </a:fld>
            <a:endParaRPr lang="en-US" altLang="ja-JP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ストレージ構成</a:t>
            </a:r>
            <a:r>
              <a:rPr kumimoji="1" lang="en-US" altLang="ja-JP" dirty="0" smtClean="0"/>
              <a:t>(</a:t>
            </a:r>
            <a:r>
              <a:rPr kumimoji="1" lang="ja-JP" altLang="en-US" dirty="0" smtClean="0"/>
              <a:t>詳細</a:t>
            </a:r>
            <a:r>
              <a:rPr kumimoji="1" lang="en-US" altLang="ja-JP" dirty="0" smtClean="0"/>
              <a:t>)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 smtClean="0"/>
              <a:t>マスターサーバ</a:t>
            </a:r>
            <a:endParaRPr kumimoji="1" lang="en-US" altLang="ja-JP" dirty="0" smtClean="0"/>
          </a:p>
          <a:p>
            <a:pPr lvl="1"/>
            <a:r>
              <a:rPr lang="en-US" altLang="ja-JP" dirty="0" smtClean="0"/>
              <a:t>RAID1 (/dev/</a:t>
            </a:r>
            <a:r>
              <a:rPr lang="en-US" altLang="ja-JP" dirty="0" err="1" smtClean="0"/>
              <a:t>sdb</a:t>
            </a:r>
            <a:r>
              <a:rPr lang="en-US" altLang="ja-JP" dirty="0" smtClean="0"/>
              <a:t> + /dev/</a:t>
            </a:r>
            <a:r>
              <a:rPr lang="en-US" altLang="ja-JP" dirty="0" err="1" smtClean="0"/>
              <a:t>sdc</a:t>
            </a:r>
            <a:r>
              <a:rPr lang="en-US" altLang="ja-JP" dirty="0" smtClean="0"/>
              <a:t>)</a:t>
            </a:r>
          </a:p>
          <a:p>
            <a:pPr lvl="1"/>
            <a:r>
              <a:rPr kumimoji="1" lang="en-US" altLang="ja-JP" dirty="0" smtClean="0"/>
              <a:t>LVM </a:t>
            </a:r>
          </a:p>
          <a:p>
            <a:pPr lvl="2"/>
            <a:r>
              <a:rPr kumimoji="1" lang="ja-JP" altLang="en-US" dirty="0" smtClean="0"/>
              <a:t>これはオンラインスナップショットを取るため</a:t>
            </a:r>
            <a:endParaRPr lang="en-US" altLang="ja-JP" dirty="0" smtClean="0"/>
          </a:p>
          <a:p>
            <a:pPr lvl="2"/>
            <a:r>
              <a:rPr kumimoji="1" lang="ja-JP" altLang="en-US" dirty="0" smtClean="0"/>
              <a:t>冗長化とは別に、データの世代バックアップを取る</a:t>
            </a:r>
            <a:endParaRPr kumimoji="1" lang="en-US" altLang="ja-JP" dirty="0" smtClean="0"/>
          </a:p>
          <a:p>
            <a:pPr lvl="1"/>
            <a:r>
              <a:rPr lang="en-US" altLang="ja-JP" dirty="0" smtClean="0"/>
              <a:t>DRBD</a:t>
            </a:r>
            <a:r>
              <a:rPr lang="ja-JP" altLang="en-US" dirty="0" smtClean="0"/>
              <a:t>に</a:t>
            </a:r>
            <a:r>
              <a:rPr lang="ja-JP" altLang="en-US" dirty="0" smtClean="0"/>
              <a:t>よるマスターサーバ・スレーブサーバ間のミラーリング</a:t>
            </a:r>
            <a:endParaRPr lang="en-US" altLang="ja-JP" dirty="0" smtClean="0"/>
          </a:p>
          <a:p>
            <a:pPr lvl="2"/>
            <a:r>
              <a:rPr kumimoji="1" lang="ja-JP" altLang="en-US" dirty="0" smtClean="0"/>
              <a:t>リアルタイムミラーのため、誤操作</a:t>
            </a:r>
            <a:r>
              <a:rPr kumimoji="1" lang="en-US" altLang="ja-JP" dirty="0" smtClean="0"/>
              <a:t>(</a:t>
            </a:r>
            <a:r>
              <a:rPr kumimoji="1" lang="en-US" altLang="ja-JP" dirty="0" err="1" smtClean="0"/>
              <a:t>rm</a:t>
            </a:r>
            <a:r>
              <a:rPr kumimoji="1" lang="en-US" altLang="ja-JP" dirty="0" smtClean="0"/>
              <a:t> –</a:t>
            </a:r>
            <a:r>
              <a:rPr kumimoji="1" lang="en-US" altLang="ja-JP" dirty="0" err="1" smtClean="0"/>
              <a:t>rf</a:t>
            </a:r>
            <a:r>
              <a:rPr kumimoji="1" lang="en-US" altLang="ja-JP" dirty="0" smtClean="0"/>
              <a:t> </a:t>
            </a:r>
            <a:r>
              <a:rPr kumimoji="1" lang="en-US" altLang="ja-JP" dirty="0" err="1" smtClean="0"/>
              <a:t>hoge</a:t>
            </a:r>
            <a:r>
              <a:rPr kumimoji="1" lang="en-US" altLang="ja-JP" dirty="0" smtClean="0"/>
              <a:t>)</a:t>
            </a:r>
            <a:r>
              <a:rPr kumimoji="1" lang="ja-JP" altLang="en-US" dirty="0" smtClean="0"/>
              <a:t>等によるデータ喪失へは、世代バックアップなどによる対応が別途必要</a:t>
            </a:r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6552C2-E827-4472-8F83-B6AC929329B2}" type="slidenum">
              <a:rPr lang="en-US" altLang="ja-JP" smtClean="0"/>
              <a:pPr/>
              <a:t>5</a:t>
            </a:fld>
            <a:endParaRPr lang="en-US" altLang="ja-JP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Pacemaker</a:t>
            </a:r>
            <a:r>
              <a:rPr kumimoji="1" lang="ja-JP" altLang="en-US" dirty="0" smtClean="0"/>
              <a:t>による冗長化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 smtClean="0"/>
              <a:t>さまざまなサービスを冗長化するフレームワーク</a:t>
            </a:r>
            <a:endParaRPr kumimoji="1" lang="en-US" altLang="ja-JP" dirty="0" smtClean="0"/>
          </a:p>
          <a:p>
            <a:pPr lvl="1"/>
            <a:r>
              <a:rPr kumimoji="1" lang="en-US" altLang="ja-JP" dirty="0" smtClean="0"/>
              <a:t>NFS, Apache, </a:t>
            </a:r>
            <a:r>
              <a:rPr kumimoji="1" lang="en-US" altLang="ja-JP" dirty="0" err="1" smtClean="0"/>
              <a:t>MySQL</a:t>
            </a:r>
            <a:r>
              <a:rPr kumimoji="1" lang="en-US" altLang="ja-JP" dirty="0" smtClean="0"/>
              <a:t>, etc...</a:t>
            </a:r>
          </a:p>
          <a:p>
            <a:r>
              <a:rPr lang="ja-JP" altLang="en-US" dirty="0" smtClean="0"/>
              <a:t>基本的に</a:t>
            </a:r>
            <a:r>
              <a:rPr lang="ja-JP" altLang="en-US" dirty="0" smtClean="0"/>
              <a:t>はあらかじめ用意されたスクリプトを用いる</a:t>
            </a:r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6552C2-E827-4472-8F83-B6AC929329B2}" type="slidenum">
              <a:rPr lang="en-US" altLang="ja-JP" smtClean="0"/>
              <a:pPr/>
              <a:t>6</a:t>
            </a:fld>
            <a:endParaRPr lang="en-US" altLang="ja-JP" dirty="0"/>
          </a:p>
        </p:txBody>
      </p:sp>
      <p:pic>
        <p:nvPicPr>
          <p:cNvPr id="5" name="図 4" descr="scripts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259626" y="1556786"/>
            <a:ext cx="7358063" cy="438626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Pacemaker</a:t>
            </a:r>
            <a:r>
              <a:rPr kumimoji="1" lang="ja-JP" altLang="en-US" dirty="0" smtClean="0"/>
              <a:t>による制御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 smtClean="0"/>
              <a:t>Ping</a:t>
            </a:r>
            <a:r>
              <a:rPr kumimoji="1" lang="ja-JP" altLang="en-US" dirty="0" smtClean="0"/>
              <a:t>によるネットワーク監視</a:t>
            </a:r>
            <a:endParaRPr kumimoji="1" lang="en-US" altLang="ja-JP" dirty="0" smtClean="0"/>
          </a:p>
          <a:p>
            <a:pPr lvl="1"/>
            <a:r>
              <a:rPr lang="ja-JP" altLang="en-US" dirty="0" smtClean="0"/>
              <a:t>サービス</a:t>
            </a:r>
            <a:r>
              <a:rPr lang="ja-JP" altLang="en-US" dirty="0" smtClean="0"/>
              <a:t>系</a:t>
            </a:r>
            <a:r>
              <a:rPr lang="en-US" altLang="ja-JP" dirty="0" smtClean="0"/>
              <a:t>NIC</a:t>
            </a:r>
            <a:r>
              <a:rPr lang="ja-JP" altLang="en-US" dirty="0" smtClean="0"/>
              <a:t>が外部ネットワークへ到達出来るか</a:t>
            </a:r>
            <a:endParaRPr lang="en-US" altLang="ja-JP" dirty="0" smtClean="0"/>
          </a:p>
          <a:p>
            <a:r>
              <a:rPr kumimoji="1" lang="en-US" altLang="ja-JP" dirty="0" smtClean="0"/>
              <a:t>DRBD</a:t>
            </a:r>
            <a:r>
              <a:rPr kumimoji="1" lang="ja-JP" altLang="en-US" dirty="0" smtClean="0"/>
              <a:t>の</a:t>
            </a:r>
            <a:r>
              <a:rPr kumimoji="1" lang="en-US" altLang="ja-JP" dirty="0" smtClean="0"/>
              <a:t>master/slave</a:t>
            </a:r>
            <a:r>
              <a:rPr kumimoji="1" lang="ja-JP" altLang="en-US" dirty="0" smtClean="0"/>
              <a:t>制御とマウント</a:t>
            </a:r>
            <a:endParaRPr kumimoji="1" lang="en-US" altLang="ja-JP" dirty="0" smtClean="0"/>
          </a:p>
          <a:p>
            <a:pPr lvl="1"/>
            <a:r>
              <a:rPr lang="en-US" altLang="ja-JP" dirty="0" smtClean="0"/>
              <a:t>Primary</a:t>
            </a:r>
            <a:r>
              <a:rPr lang="ja-JP" altLang="en-US" dirty="0" smtClean="0"/>
              <a:t>ノードにおいてのみファイルシステムをマウント出来る</a:t>
            </a:r>
            <a:endParaRPr lang="en-US" altLang="ja-JP" dirty="0" smtClean="0"/>
          </a:p>
          <a:p>
            <a:r>
              <a:rPr kumimoji="1" lang="en-US" altLang="ja-JP" dirty="0" smtClean="0"/>
              <a:t>DRBD</a:t>
            </a:r>
            <a:r>
              <a:rPr lang="ja-JP" altLang="en-US" dirty="0" smtClean="0"/>
              <a:t>マスター</a:t>
            </a:r>
            <a:r>
              <a:rPr lang="ja-JP" altLang="en-US" dirty="0" smtClean="0"/>
              <a:t>になって</a:t>
            </a:r>
            <a:r>
              <a:rPr lang="ja-JP" altLang="en-US" dirty="0" smtClean="0"/>
              <a:t>いる側で</a:t>
            </a:r>
            <a:r>
              <a:rPr lang="en-US" altLang="ja-JP" dirty="0" smtClean="0"/>
              <a:t>NFS</a:t>
            </a:r>
            <a:r>
              <a:rPr lang="ja-JP" altLang="en-US" dirty="0" smtClean="0"/>
              <a:t>サーバを起動する</a:t>
            </a:r>
            <a:endParaRPr lang="en-US" altLang="ja-JP" dirty="0" smtClean="0"/>
          </a:p>
          <a:p>
            <a:pPr lvl="1"/>
            <a:r>
              <a:rPr kumimoji="1" lang="ja-JP" altLang="en-US" dirty="0" smtClean="0"/>
              <a:t>同時</a:t>
            </a:r>
            <a:r>
              <a:rPr kumimoji="1" lang="ja-JP" altLang="en-US" dirty="0" smtClean="0"/>
              <a:t>に両方が立ち上がると不整合</a:t>
            </a:r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6552C2-E827-4472-8F83-B6AC929329B2}" type="slidenum">
              <a:rPr lang="en-US" altLang="ja-JP" smtClean="0"/>
              <a:pPr/>
              <a:t>7</a:t>
            </a:fld>
            <a:endParaRPr lang="en-US" altLang="ja-JP" dirty="0"/>
          </a:p>
        </p:txBody>
      </p:sp>
      <p:pic>
        <p:nvPicPr>
          <p:cNvPr id="5" name="図 4" descr="drbd_status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3212976"/>
            <a:ext cx="9144000" cy="312774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DRBD</a:t>
            </a:r>
            <a:r>
              <a:rPr lang="ja-JP" altLang="en-US" dirty="0" smtClean="0"/>
              <a:t>と</a:t>
            </a:r>
            <a:r>
              <a:rPr lang="en-US" altLang="ja-JP" dirty="0" smtClean="0"/>
              <a:t>pacemaker</a:t>
            </a:r>
            <a:r>
              <a:rPr lang="ja-JP" altLang="en-US" dirty="0" smtClean="0"/>
              <a:t>の構築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 smtClean="0"/>
              <a:t>必要なプログラムはパッケージから導入出来る</a:t>
            </a:r>
            <a:endParaRPr lang="en-US" altLang="ja-JP" dirty="0" smtClean="0"/>
          </a:p>
          <a:p>
            <a:pPr lvl="1"/>
            <a:r>
              <a:rPr kumimoji="1" lang="en-US" altLang="ja-JP" dirty="0" err="1" smtClean="0"/>
              <a:t>Ubuntu</a:t>
            </a:r>
            <a:r>
              <a:rPr lang="en-US" altLang="ja-JP" dirty="0" smtClean="0"/>
              <a:t> 10.04 / </a:t>
            </a:r>
            <a:r>
              <a:rPr lang="en-US" altLang="ja-JP" dirty="0" err="1" smtClean="0"/>
              <a:t>Debian</a:t>
            </a:r>
            <a:r>
              <a:rPr lang="en-US" altLang="ja-JP" dirty="0" smtClean="0"/>
              <a:t> 6.0</a:t>
            </a:r>
            <a:r>
              <a:rPr lang="ja-JP" altLang="en-US" dirty="0" smtClean="0"/>
              <a:t>では確認</a:t>
            </a:r>
            <a:endParaRPr lang="en-US" altLang="ja-JP" dirty="0" smtClean="0"/>
          </a:p>
          <a:p>
            <a:r>
              <a:rPr kumimoji="1" lang="en-US" altLang="ja-JP" dirty="0" smtClean="0"/>
              <a:t>DRBD</a:t>
            </a:r>
            <a:r>
              <a:rPr kumimoji="1" lang="ja-JP" altLang="en-US" dirty="0" smtClean="0"/>
              <a:t>の設定は比較的簡単</a:t>
            </a:r>
            <a:endParaRPr kumimoji="1" lang="en-US" altLang="ja-JP" dirty="0" smtClean="0"/>
          </a:p>
          <a:p>
            <a:pPr lvl="1"/>
            <a:r>
              <a:rPr lang="ja-JP" altLang="en-US" dirty="0" smtClean="0"/>
              <a:t>ミラーリング</a:t>
            </a:r>
            <a:r>
              <a:rPr lang="ja-JP" altLang="en-US" dirty="0" smtClean="0"/>
              <a:t>対象と</a:t>
            </a:r>
            <a:r>
              <a:rPr lang="ja-JP" altLang="en-US" dirty="0" smtClean="0"/>
              <a:t>するブロックデバイス</a:t>
            </a:r>
            <a:endParaRPr lang="en-US" altLang="ja-JP" dirty="0" smtClean="0"/>
          </a:p>
          <a:p>
            <a:pPr lvl="1"/>
            <a:r>
              <a:rPr kumimoji="1" lang="ja-JP" altLang="en-US" dirty="0" smtClean="0"/>
              <a:t>提供</a:t>
            </a:r>
            <a:r>
              <a:rPr kumimoji="1" lang="ja-JP" altLang="en-US" dirty="0" smtClean="0"/>
              <a:t>するブロックデバイス名</a:t>
            </a:r>
            <a:endParaRPr kumimoji="1" lang="en-US" altLang="ja-JP" dirty="0" smtClean="0"/>
          </a:p>
          <a:p>
            <a:pPr lvl="1"/>
            <a:r>
              <a:rPr lang="ja-JP" altLang="en-US" dirty="0" smtClean="0"/>
              <a:t>対向ノード</a:t>
            </a:r>
            <a:r>
              <a:rPr lang="ja-JP" altLang="en-US" dirty="0" smtClean="0"/>
              <a:t>の</a:t>
            </a:r>
            <a:r>
              <a:rPr lang="en-US" altLang="ja-JP" dirty="0" smtClean="0"/>
              <a:t>IP</a:t>
            </a:r>
            <a:r>
              <a:rPr lang="ja-JP" altLang="en-US" dirty="0" smtClean="0"/>
              <a:t>アドレス</a:t>
            </a:r>
            <a:endParaRPr lang="en-US" altLang="ja-JP" dirty="0" smtClean="0"/>
          </a:p>
          <a:p>
            <a:pPr lvl="1"/>
            <a:r>
              <a:rPr kumimoji="1" lang="ja-JP" altLang="en-US" dirty="0" smtClean="0"/>
              <a:t>不整合が起きたときの挙動</a:t>
            </a:r>
            <a:r>
              <a:rPr kumimoji="1" lang="en-US" altLang="ja-JP" dirty="0" smtClean="0"/>
              <a:t>	etc...</a:t>
            </a:r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6552C2-E827-4472-8F83-B6AC929329B2}" type="slidenum">
              <a:rPr lang="en-US" altLang="ja-JP" smtClean="0"/>
              <a:pPr/>
              <a:t>8</a:t>
            </a:fld>
            <a:endParaRPr lang="en-US" altLang="ja-JP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DRBD</a:t>
            </a:r>
            <a:r>
              <a:rPr lang="ja-JP" altLang="en-US" dirty="0" smtClean="0"/>
              <a:t>と</a:t>
            </a:r>
            <a:r>
              <a:rPr lang="en-US" altLang="ja-JP" dirty="0" smtClean="0"/>
              <a:t>pacemaker</a:t>
            </a:r>
            <a:r>
              <a:rPr lang="ja-JP" altLang="en-US" dirty="0" smtClean="0"/>
              <a:t>の</a:t>
            </a:r>
            <a:r>
              <a:rPr lang="ja-JP" altLang="en-US" dirty="0" smtClean="0"/>
              <a:t>構築</a:t>
            </a:r>
            <a:r>
              <a:rPr lang="en-US" altLang="ja-JP" dirty="0" smtClean="0"/>
              <a:t>(2)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 smtClean="0"/>
              <a:t>pacemaker</a:t>
            </a:r>
            <a:r>
              <a:rPr kumimoji="1" lang="ja-JP" altLang="en-US" dirty="0" smtClean="0"/>
              <a:t>の設定はちょっと分かりにくい</a:t>
            </a:r>
            <a:endParaRPr kumimoji="1" lang="en-US" altLang="ja-JP" dirty="0" smtClean="0"/>
          </a:p>
          <a:p>
            <a:pPr lvl="1"/>
            <a:r>
              <a:rPr kumimoji="1" lang="ja-JP" altLang="en-US" dirty="0" smtClean="0"/>
              <a:t>制御するサービスの定義</a:t>
            </a:r>
            <a:endParaRPr kumimoji="1" lang="en-US" altLang="ja-JP" dirty="0" smtClean="0"/>
          </a:p>
          <a:p>
            <a:pPr lvl="2"/>
            <a:r>
              <a:rPr lang="en-US" altLang="ja-JP" dirty="0" smtClean="0"/>
              <a:t>DRBD, </a:t>
            </a:r>
            <a:r>
              <a:rPr lang="ja-JP" altLang="en-US" dirty="0" smtClean="0"/>
              <a:t>ファイルシステムマウント</a:t>
            </a:r>
            <a:r>
              <a:rPr lang="en-US" altLang="ja-JP" dirty="0" smtClean="0"/>
              <a:t>, NFS</a:t>
            </a:r>
            <a:r>
              <a:rPr lang="ja-JP" altLang="en-US" dirty="0" smtClean="0"/>
              <a:t>サーバ</a:t>
            </a:r>
            <a:endParaRPr lang="en-US" altLang="ja-JP" dirty="0" smtClean="0"/>
          </a:p>
          <a:p>
            <a:pPr lvl="1"/>
            <a:r>
              <a:rPr kumimoji="1" lang="ja-JP" altLang="en-US" dirty="0" smtClean="0"/>
              <a:t>サービス</a:t>
            </a:r>
            <a:r>
              <a:rPr kumimoji="1" lang="ja-JP" altLang="en-US" dirty="0" smtClean="0"/>
              <a:t>の</a:t>
            </a:r>
            <a:r>
              <a:rPr kumimoji="1" lang="ja-JP" altLang="en-US" dirty="0" smtClean="0"/>
              <a:t>起動</a:t>
            </a:r>
            <a:r>
              <a:rPr kumimoji="1" lang="ja-JP" altLang="en-US" dirty="0" smtClean="0"/>
              <a:t>順</a:t>
            </a:r>
            <a:endParaRPr kumimoji="1" lang="en-US" altLang="ja-JP" dirty="0" smtClean="0"/>
          </a:p>
          <a:p>
            <a:pPr lvl="2"/>
            <a:r>
              <a:rPr lang="en-US" altLang="ja-JP" dirty="0" smtClean="0"/>
              <a:t>DRBD -&gt; FS</a:t>
            </a:r>
            <a:r>
              <a:rPr lang="ja-JP" altLang="en-US" dirty="0" smtClean="0"/>
              <a:t>マウント </a:t>
            </a:r>
            <a:r>
              <a:rPr lang="en-US" altLang="ja-JP" dirty="0" smtClean="0"/>
              <a:t>-&gt; NFS</a:t>
            </a:r>
            <a:r>
              <a:rPr lang="ja-JP" altLang="en-US" dirty="0" smtClean="0"/>
              <a:t>サーバ</a:t>
            </a:r>
            <a:endParaRPr lang="en-US" altLang="ja-JP" dirty="0" smtClean="0"/>
          </a:p>
          <a:p>
            <a:pPr lvl="1"/>
            <a:r>
              <a:rPr kumimoji="1" lang="ja-JP" altLang="en-US" dirty="0" smtClean="0"/>
              <a:t>正常稼働</a:t>
            </a:r>
            <a:r>
              <a:rPr kumimoji="1" lang="ja-JP" altLang="en-US" dirty="0" smtClean="0"/>
              <a:t>させる条件</a:t>
            </a:r>
            <a:endParaRPr kumimoji="1" lang="en-US" altLang="ja-JP" dirty="0" smtClean="0"/>
          </a:p>
          <a:p>
            <a:pPr lvl="2"/>
            <a:r>
              <a:rPr lang="ja-JP" altLang="en-US" dirty="0" smtClean="0"/>
              <a:t>サービス</a:t>
            </a:r>
            <a:r>
              <a:rPr lang="ja-JP" altLang="en-US" dirty="0" smtClean="0"/>
              <a:t>系</a:t>
            </a:r>
            <a:r>
              <a:rPr lang="en-US" altLang="ja-JP" dirty="0" smtClean="0"/>
              <a:t>NIC</a:t>
            </a:r>
            <a:r>
              <a:rPr lang="ja-JP" altLang="en-US" dirty="0" smtClean="0"/>
              <a:t>が不通の時は停止させる</a:t>
            </a:r>
            <a:endParaRPr kumimoji="1" lang="en-US" altLang="ja-JP" dirty="0" smtClean="0"/>
          </a:p>
          <a:p>
            <a:pPr lvl="1"/>
            <a:r>
              <a:rPr lang="ja-JP" altLang="en-US" dirty="0" smtClean="0"/>
              <a:t>正直な</a:t>
            </a:r>
            <a:r>
              <a:rPr lang="ja-JP" altLang="en-US" dirty="0" smtClean="0"/>
              <a:t>ところ、きちんと把握せずに設定している部分がある</a:t>
            </a:r>
            <a:endParaRPr lang="en-US" altLang="ja-JP" dirty="0" smtClean="0"/>
          </a:p>
          <a:p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6552C2-E827-4472-8F83-B6AC929329B2}" type="slidenum">
              <a:rPr lang="en-US" altLang="ja-JP" smtClean="0"/>
              <a:pPr/>
              <a:t>9</a:t>
            </a:fld>
            <a:endParaRPr lang="en-US" altLang="ja-JP" dirty="0"/>
          </a:p>
        </p:txBody>
      </p:sp>
      <p:pic>
        <p:nvPicPr>
          <p:cNvPr id="5" name="図 4" descr="crm_configure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00528" y="0"/>
            <a:ext cx="7542944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テーマ1">
  <a:themeElements>
    <a:clrScheme name="Blends 3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Blends">
      <a:majorFont>
        <a:latin typeface="Tahoma"/>
        <a:ea typeface="ＭＳ Ｐゴシック"/>
        <a:cs typeface=""/>
      </a:majorFont>
      <a:minorFont>
        <a:latin typeface="Tahoma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Blend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2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3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4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テーマ1</Template>
  <TotalTime>0</TotalTime>
  <Words>709</Words>
  <Application>Microsoft Office PowerPoint</Application>
  <PresentationFormat>画面に合わせる (4:3)</PresentationFormat>
  <Paragraphs>97</Paragraphs>
  <Slides>12</Slides>
  <Notes>9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12</vt:i4>
      </vt:variant>
    </vt:vector>
  </HeadingPairs>
  <TitlesOfParts>
    <vt:vector size="13" baseType="lpstr">
      <vt:lpstr>テーマ1</vt:lpstr>
      <vt:lpstr>Pacemakerによる高可用化NFS</vt:lpstr>
      <vt:lpstr>高可用NFSとは</vt:lpstr>
      <vt:lpstr>動機</vt:lpstr>
      <vt:lpstr>ストレージ構成(RAID+LVM+DRBD)</vt:lpstr>
      <vt:lpstr>ストレージ構成(詳細)</vt:lpstr>
      <vt:lpstr>Pacemakerによる冗長化</vt:lpstr>
      <vt:lpstr>Pacemakerによる制御</vt:lpstr>
      <vt:lpstr>DRBDとpacemakerの構築</vt:lpstr>
      <vt:lpstr>DRBDとpacemakerの構築(2)</vt:lpstr>
      <vt:lpstr>耐障害性</vt:lpstr>
      <vt:lpstr>考えられるその他の用途</vt:lpstr>
      <vt:lpstr>参考資料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2009-05-11T17:17:47Z</dcterms:created>
  <dcterms:modified xsi:type="dcterms:W3CDTF">2012-01-29T06:41:43Z</dcterms:modified>
</cp:coreProperties>
</file>