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51" r:id="rId1"/>
  </p:sldMasterIdLst>
  <p:notesMasterIdLst>
    <p:notesMasterId r:id="rId19"/>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9869488" cy="6735763"/>
  <p:defaultTextStyle>
    <a:defPPr>
      <a:defRPr lang="ja-JP"/>
    </a:defPPr>
    <a:lvl1pPr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Tahoma"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Tahoma"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Tahoma"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Tahoma"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483" autoAdjust="0"/>
  </p:normalViewPr>
  <p:slideViewPr>
    <p:cSldViewPr>
      <p:cViewPr varScale="1">
        <p:scale>
          <a:sx n="60" d="100"/>
          <a:sy n="60" d="100"/>
        </p:scale>
        <p:origin x="-97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4276725" cy="3365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5591175" y="0"/>
            <a:ext cx="4276725" cy="336550"/>
          </a:xfrm>
          <a:prstGeom prst="rect">
            <a:avLst/>
          </a:prstGeom>
        </p:spPr>
        <p:txBody>
          <a:bodyPr vert="horz" lIns="91440" tIns="45720" rIns="91440" bIns="45720" rtlCol="0"/>
          <a:lstStyle>
            <a:lvl1pPr algn="r">
              <a:defRPr sz="1200"/>
            </a:lvl1pPr>
          </a:lstStyle>
          <a:p>
            <a:fld id="{A5E633DE-72CC-4840-975B-5D6AE72019A8}" type="datetimeFigureOut">
              <a:rPr kumimoji="1" lang="ja-JP" altLang="en-US" smtClean="0"/>
              <a:pPr/>
              <a:t>2012/9/22</a:t>
            </a:fld>
            <a:endParaRPr kumimoji="1" lang="ja-JP" altLang="en-US"/>
          </a:p>
        </p:txBody>
      </p:sp>
      <p:sp>
        <p:nvSpPr>
          <p:cNvPr id="4" name="スライド イメージ プレースホルダ 3"/>
          <p:cNvSpPr>
            <a:spLocks noGrp="1" noRot="1" noChangeAspect="1"/>
          </p:cNvSpPr>
          <p:nvPr>
            <p:ph type="sldImg" idx="2"/>
          </p:nvPr>
        </p:nvSpPr>
        <p:spPr>
          <a:xfrm>
            <a:off x="3251200" y="504825"/>
            <a:ext cx="3367088" cy="252571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987425" y="3198813"/>
            <a:ext cx="7894638" cy="3032125"/>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6397625"/>
            <a:ext cx="4276725" cy="33655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5591175" y="6397625"/>
            <a:ext cx="4276725" cy="336550"/>
          </a:xfrm>
          <a:prstGeom prst="rect">
            <a:avLst/>
          </a:prstGeom>
        </p:spPr>
        <p:txBody>
          <a:bodyPr vert="horz" lIns="91440" tIns="45720" rIns="91440" bIns="45720" rtlCol="0" anchor="b"/>
          <a:lstStyle>
            <a:lvl1pPr algn="r">
              <a:defRPr sz="1200"/>
            </a:lvl1pPr>
          </a:lstStyle>
          <a:p>
            <a:fld id="{C048B864-72AE-4CD9-9C41-97FFC161F86B}"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1</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err="1" smtClean="0"/>
              <a:t>Ver</a:t>
            </a:r>
            <a:r>
              <a:rPr kumimoji="1" lang="en-US" altLang="ja-JP" dirty="0" smtClean="0"/>
              <a:t> 0.2</a:t>
            </a:r>
            <a:r>
              <a:rPr kumimoji="1" lang="ja-JP" altLang="en-US" dirty="0" smtClean="0"/>
              <a:t>で改善されているかもしれない</a:t>
            </a:r>
            <a:endParaRPr kumimoji="1" lang="en-US" altLang="ja-JP" dirty="0" smtClean="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16</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前回の</a:t>
            </a:r>
            <a:r>
              <a:rPr kumimoji="1" lang="en-US" altLang="ja-JP" dirty="0" err="1" smtClean="0"/>
              <a:t>KernelVM</a:t>
            </a:r>
            <a:r>
              <a:rPr kumimoji="1" lang="ja-JP" altLang="en-US" dirty="0" smtClean="0"/>
              <a:t>勉強会で床ぶち抜きのことを知って、遊んでみようとしていたら関連したことを卒業研究としてやることになった</a:t>
            </a:r>
            <a:endParaRPr kumimoji="1" lang="en-US" altLang="ja-JP" dirty="0" smtClean="0"/>
          </a:p>
          <a:p>
            <a:r>
              <a:rPr kumimoji="1" lang="ja-JP" altLang="en-US" dirty="0" smtClean="0"/>
              <a:t>この</a:t>
            </a:r>
            <a:r>
              <a:rPr kumimoji="1" lang="en-US" altLang="ja-JP" dirty="0" smtClean="0"/>
              <a:t>OSS</a:t>
            </a:r>
            <a:r>
              <a:rPr kumimoji="1" lang="ja-JP" altLang="en-US" dirty="0" smtClean="0"/>
              <a:t>関わっています、みたい</a:t>
            </a:r>
            <a:r>
              <a:rPr kumimoji="1" lang="ja-JP" altLang="en-US" dirty="0" smtClean="0"/>
              <a:t>な紹介が全然出来なくてちょっと悲しいです</a:t>
            </a:r>
            <a:endParaRPr kumimoji="1" lang="ja-JP" altLang="en-US" dirty="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2</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クライアント側で</a:t>
            </a:r>
            <a:r>
              <a:rPr kumimoji="1" lang="en-US" altLang="ja-JP" dirty="0" smtClean="0"/>
              <a:t>FIN</a:t>
            </a:r>
            <a:r>
              <a:rPr kumimoji="1" lang="ja-JP" altLang="en-US" dirty="0" smtClean="0"/>
              <a:t>パケットが受信されるとコネクションが終了してしまう</a:t>
            </a:r>
            <a:endParaRPr kumimoji="1" lang="en-US" altLang="ja-JP" dirty="0" smtClean="0"/>
          </a:p>
          <a:p>
            <a:r>
              <a:rPr kumimoji="1" lang="ja-JP" altLang="en-US" dirty="0" smtClean="0"/>
              <a:t>もしかすると、</a:t>
            </a:r>
            <a:r>
              <a:rPr kumimoji="1" lang="en-US" altLang="ja-JP" dirty="0" smtClean="0"/>
              <a:t>TCP</a:t>
            </a:r>
            <a:r>
              <a:rPr kumimoji="1" lang="ja-JP" altLang="en-US" dirty="0" smtClean="0"/>
              <a:t>プロトコルスタックに自分で手を入れる必要があるかなぁと思って、げんなりしていた</a:t>
            </a:r>
            <a:endParaRPr kumimoji="1" lang="ja-JP" altLang="en-US" dirty="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3</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サービスの実行に必要なリソースだけではなく、</a:t>
            </a:r>
            <a:r>
              <a:rPr kumimoji="1" lang="en-US" altLang="ja-JP" dirty="0" smtClean="0"/>
              <a:t>OS</a:t>
            </a:r>
            <a:r>
              <a:rPr kumimoji="1" lang="ja-JP" altLang="en-US" dirty="0" smtClean="0"/>
              <a:t>を動かすのに必要なリソースはずっと多い</a:t>
            </a:r>
            <a:endParaRPr kumimoji="1" lang="ja-JP" altLang="en-US" dirty="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4</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@naota344</a:t>
            </a:r>
            <a:r>
              <a:rPr kumimoji="1" lang="ja-JP" altLang="en-US" dirty="0" smtClean="0"/>
              <a:t>先生の</a:t>
            </a:r>
            <a:r>
              <a:rPr kumimoji="1" lang="ja-JP" altLang="en-US" sz="1200" b="0" i="0" kern="1200" dirty="0" smtClean="0">
                <a:solidFill>
                  <a:schemeClr val="tx1"/>
                </a:solidFill>
                <a:latin typeface="+mn-lt"/>
                <a:ea typeface="+mn-ea"/>
                <a:cs typeface="+mn-cs"/>
              </a:rPr>
              <a:t>連載「</a:t>
            </a:r>
            <a:r>
              <a:rPr kumimoji="1" lang="en-US" altLang="ja-JP" sz="1200" b="0" i="0" kern="1200" dirty="0" smtClean="0">
                <a:solidFill>
                  <a:schemeClr val="tx1"/>
                </a:solidFill>
                <a:latin typeface="+mn-lt"/>
                <a:ea typeface="+mn-ea"/>
                <a:cs typeface="+mn-cs"/>
              </a:rPr>
              <a:t>Linux</a:t>
            </a:r>
            <a:r>
              <a:rPr kumimoji="1" lang="ja-JP" altLang="en-US" sz="1200" b="0" i="0" kern="1200" dirty="0" smtClean="0">
                <a:solidFill>
                  <a:schemeClr val="tx1"/>
                </a:solidFill>
                <a:latin typeface="+mn-lt"/>
                <a:ea typeface="+mn-ea"/>
                <a:cs typeface="+mn-cs"/>
              </a:rPr>
              <a:t>カーネル観光ガイド</a:t>
            </a:r>
            <a:endParaRPr kumimoji="1" lang="ja-JP" altLang="en-US" dirty="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5</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サーバ側のソケットを保存、復元する</a:t>
            </a:r>
            <a:endParaRPr kumimoji="1" lang="en-US" altLang="ja-JP" dirty="0" smtClean="0"/>
          </a:p>
          <a:p>
            <a:r>
              <a:rPr kumimoji="1" lang="en-US" altLang="ja-JP" dirty="0" smtClean="0"/>
              <a:t>Checkpoint</a:t>
            </a:r>
            <a:r>
              <a:rPr kumimoji="1" lang="ja-JP" altLang="en-US" dirty="0" smtClean="0"/>
              <a:t>を作る、と呼ばれているようです</a:t>
            </a:r>
            <a:endParaRPr kumimoji="1" lang="ja-JP" altLang="en-US" dirty="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7</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sz="1200" b="0" i="0" kern="1200" dirty="0" smtClean="0">
                <a:solidFill>
                  <a:schemeClr val="tx1"/>
                </a:solidFill>
                <a:latin typeface="+mn-lt"/>
                <a:ea typeface="+mn-ea"/>
                <a:cs typeface="+mn-cs"/>
              </a:rPr>
              <a:t>a project to implement checkpoint/restore functionality for Linux in </a:t>
            </a:r>
            <a:r>
              <a:rPr kumimoji="1" lang="en-US" altLang="ja-JP" sz="1200" b="0" i="0" kern="1200" dirty="0" err="1" smtClean="0">
                <a:solidFill>
                  <a:schemeClr val="tx1"/>
                </a:solidFill>
                <a:latin typeface="+mn-lt"/>
                <a:ea typeface="+mn-ea"/>
                <a:cs typeface="+mn-cs"/>
              </a:rPr>
              <a:t>userspace</a:t>
            </a:r>
            <a:r>
              <a:rPr kumimoji="1" lang="en-US" altLang="ja-JP" sz="1200" b="0" i="0" kern="1200" dirty="0" smtClean="0">
                <a:solidFill>
                  <a:schemeClr val="tx1"/>
                </a:solidFill>
                <a:latin typeface="+mn-lt"/>
                <a:ea typeface="+mn-ea"/>
                <a:cs typeface="+mn-cs"/>
              </a:rPr>
              <a:t>.</a:t>
            </a:r>
          </a:p>
          <a:p>
            <a:r>
              <a:rPr kumimoji="1" lang="en-US" altLang="ja-JP" dirty="0" smtClean="0"/>
              <a:t>apache,</a:t>
            </a:r>
            <a:r>
              <a:rPr kumimoji="1" lang="en-US" altLang="ja-JP" baseline="0" dirty="0" smtClean="0"/>
              <a:t> </a:t>
            </a:r>
            <a:r>
              <a:rPr kumimoji="1" lang="en-US" altLang="ja-JP" baseline="0" dirty="0" err="1" smtClean="0"/>
              <a:t>mysql</a:t>
            </a:r>
            <a:r>
              <a:rPr kumimoji="1" lang="ja-JP" altLang="en-US" baseline="0" dirty="0" smtClean="0"/>
              <a:t>などが</a:t>
            </a:r>
            <a:r>
              <a:rPr kumimoji="1" lang="en-US" altLang="ja-JP" baseline="0" dirty="0" smtClean="0"/>
              <a:t>works</a:t>
            </a:r>
            <a:r>
              <a:rPr kumimoji="1" lang="ja-JP" altLang="en-US" baseline="0" dirty="0" smtClean="0"/>
              <a:t>となっている</a:t>
            </a:r>
            <a:endParaRPr kumimoji="1" lang="en-US" altLang="ja-JP" baseline="0" dirty="0" smtClean="0"/>
          </a:p>
          <a:p>
            <a:r>
              <a:rPr kumimoji="1" lang="en-US" altLang="ja-JP" baseline="0" dirty="0" err="1" smtClean="0"/>
              <a:t>sendmail</a:t>
            </a:r>
            <a:r>
              <a:rPr kumimoji="1" lang="en-US" altLang="ja-JP" baseline="0" dirty="0" smtClean="0"/>
              <a:t>: </a:t>
            </a:r>
            <a:r>
              <a:rPr kumimoji="1" lang="en-US" altLang="ja-JP" sz="1200" b="0" i="0" kern="1200" dirty="0" smtClean="0">
                <a:solidFill>
                  <a:schemeClr val="tx1"/>
                </a:solidFill>
                <a:latin typeface="+mn-lt"/>
                <a:ea typeface="+mn-ea"/>
                <a:cs typeface="+mn-cs"/>
              </a:rPr>
              <a:t>tested without active connection</a:t>
            </a:r>
            <a:endParaRPr kumimoji="1" lang="ja-JP" altLang="en-US" dirty="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10</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sz="1200" b="0" i="0" kern="1200" dirty="0" smtClean="0">
                <a:solidFill>
                  <a:schemeClr val="tx1"/>
                </a:solidFill>
                <a:latin typeface="+mn-lt"/>
                <a:ea typeface="+mn-ea"/>
                <a:cs typeface="+mn-cs"/>
              </a:rPr>
              <a:t>stack-protector</a:t>
            </a:r>
            <a:r>
              <a:rPr kumimoji="1" lang="ja-JP" altLang="en-US" sz="1200" b="0" i="0" kern="1200" dirty="0" smtClean="0">
                <a:solidFill>
                  <a:schemeClr val="tx1"/>
                </a:solidFill>
                <a:latin typeface="+mn-lt"/>
                <a:ea typeface="+mn-ea"/>
                <a:cs typeface="+mn-cs"/>
              </a:rPr>
              <a:t>周りのエラー</a:t>
            </a:r>
            <a:endParaRPr kumimoji="1" lang="en-US" altLang="ja-JP" sz="1200" b="0" i="0" kern="1200" dirty="0" smtClean="0">
              <a:solidFill>
                <a:schemeClr val="tx1"/>
              </a:solidFill>
              <a:latin typeface="+mn-lt"/>
              <a:ea typeface="+mn-ea"/>
              <a:cs typeface="+mn-cs"/>
            </a:endParaRPr>
          </a:p>
          <a:p>
            <a:r>
              <a:rPr kumimoji="1" lang="ja-JP" altLang="en-US" sz="1200" b="0" i="0" kern="1200" dirty="0" smtClean="0">
                <a:solidFill>
                  <a:schemeClr val="tx1"/>
                </a:solidFill>
                <a:latin typeface="+mn-lt"/>
                <a:ea typeface="+mn-ea"/>
                <a:cs typeface="+mn-cs"/>
              </a:rPr>
              <a:t>すべての</a:t>
            </a:r>
            <a:r>
              <a:rPr kumimoji="1" lang="en-US" altLang="ja-JP" sz="1200" b="0" i="0" kern="1200" dirty="0" smtClean="0">
                <a:solidFill>
                  <a:schemeClr val="tx1"/>
                </a:solidFill>
                <a:latin typeface="+mn-lt"/>
                <a:ea typeface="+mn-ea"/>
                <a:cs typeface="+mn-cs"/>
              </a:rPr>
              <a:t>warning error</a:t>
            </a:r>
            <a:r>
              <a:rPr kumimoji="1" lang="ja-JP" altLang="en-US" sz="1200" b="0" i="0" kern="1200" dirty="0" smtClean="0">
                <a:solidFill>
                  <a:schemeClr val="tx1"/>
                </a:solidFill>
                <a:latin typeface="+mn-lt"/>
                <a:ea typeface="+mn-ea"/>
                <a:cs typeface="+mn-cs"/>
              </a:rPr>
              <a:t>をエラーとして扱うように設定されているので、適当に直す</a:t>
            </a:r>
            <a:endParaRPr kumimoji="1" lang="ja-JP" altLang="en-US" dirty="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11</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err="1" smtClean="0"/>
              <a:t>iptables</a:t>
            </a:r>
            <a:r>
              <a:rPr kumimoji="1" lang="ja-JP" altLang="en-US" dirty="0" smtClean="0"/>
              <a:t>のルールも追加してくれる</a:t>
            </a:r>
            <a:endParaRPr kumimoji="1" lang="en-US" altLang="ja-JP" dirty="0" smtClean="0"/>
          </a:p>
          <a:p>
            <a:r>
              <a:rPr kumimoji="1" lang="ja-JP" altLang="en-US" dirty="0" smtClean="0"/>
              <a:t>ソースコードを見ると単純に</a:t>
            </a:r>
            <a:r>
              <a:rPr kumimoji="1" lang="en-US" altLang="ja-JP" dirty="0" smtClean="0"/>
              <a:t>system(</a:t>
            </a:r>
            <a:r>
              <a:rPr kumimoji="1" lang="en-US" altLang="ja-JP" dirty="0" err="1" smtClean="0"/>
              <a:t>iptables</a:t>
            </a:r>
            <a:r>
              <a:rPr kumimoji="1" lang="en-US" altLang="ja-JP" dirty="0" smtClean="0"/>
              <a:t>)</a:t>
            </a:r>
            <a:r>
              <a:rPr kumimoji="1" lang="ja-JP" altLang="en-US" dirty="0" smtClean="0"/>
              <a:t>しているだけ</a:t>
            </a:r>
            <a:endParaRPr kumimoji="1" lang="ja-JP" altLang="en-US" dirty="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14</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170" name="Group 2"/>
          <p:cNvGrpSpPr>
            <a:grpSpLocks/>
          </p:cNvGrpSpPr>
          <p:nvPr/>
        </p:nvGrpSpPr>
        <p:grpSpPr bwMode="auto">
          <a:xfrm>
            <a:off x="0" y="2438400"/>
            <a:ext cx="9009063" cy="1052513"/>
            <a:chOff x="0" y="1536"/>
            <a:chExt cx="5675" cy="663"/>
          </a:xfrm>
        </p:grpSpPr>
        <p:grpSp>
          <p:nvGrpSpPr>
            <p:cNvPr id="7171" name="Group 3"/>
            <p:cNvGrpSpPr>
              <a:grpSpLocks/>
            </p:cNvGrpSpPr>
            <p:nvPr/>
          </p:nvGrpSpPr>
          <p:grpSpPr bwMode="auto">
            <a:xfrm>
              <a:off x="183" y="1604"/>
              <a:ext cx="448" cy="299"/>
              <a:chOff x="720" y="336"/>
              <a:chExt cx="624" cy="432"/>
            </a:xfrm>
          </p:grpSpPr>
          <p:sp>
            <p:nvSpPr>
              <p:cNvPr id="717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ja-JP" altLang="en-US"/>
              </a:p>
            </p:txBody>
          </p:sp>
          <p:sp>
            <p:nvSpPr>
              <p:cNvPr id="717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ja-JP" altLang="en-US"/>
              </a:p>
            </p:txBody>
          </p:sp>
        </p:grpSp>
        <p:grpSp>
          <p:nvGrpSpPr>
            <p:cNvPr id="7174" name="Group 6"/>
            <p:cNvGrpSpPr>
              <a:grpSpLocks/>
            </p:cNvGrpSpPr>
            <p:nvPr/>
          </p:nvGrpSpPr>
          <p:grpSpPr bwMode="auto">
            <a:xfrm>
              <a:off x="261" y="1870"/>
              <a:ext cx="465" cy="299"/>
              <a:chOff x="912" y="2640"/>
              <a:chExt cx="672" cy="432"/>
            </a:xfrm>
          </p:grpSpPr>
          <p:sp>
            <p:nvSpPr>
              <p:cNvPr id="7175"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ja-JP" altLang="en-US"/>
              </a:p>
            </p:txBody>
          </p:sp>
          <p:sp>
            <p:nvSpPr>
              <p:cNvPr id="7176"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ja-JP" altLang="en-US"/>
              </a:p>
            </p:txBody>
          </p:sp>
        </p:grpSp>
        <p:sp>
          <p:nvSpPr>
            <p:cNvPr id="717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ja-JP" altLang="en-US"/>
            </a:p>
          </p:txBody>
        </p:sp>
        <p:sp>
          <p:nvSpPr>
            <p:cNvPr id="717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ja-JP" altLang="en-US"/>
            </a:p>
          </p:txBody>
        </p:sp>
        <p:sp>
          <p:nvSpPr>
            <p:cNvPr id="717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ja-JP" altLang="en-US"/>
            </a:p>
          </p:txBody>
        </p:sp>
      </p:grpSp>
      <p:sp>
        <p:nvSpPr>
          <p:cNvPr id="7180" name="Rectangle 12"/>
          <p:cNvSpPr>
            <a:spLocks noGrp="1" noChangeArrowheads="1"/>
          </p:cNvSpPr>
          <p:nvPr>
            <p:ph type="ctrTitle"/>
          </p:nvPr>
        </p:nvSpPr>
        <p:spPr>
          <a:xfrm>
            <a:off x="990600" y="1676400"/>
            <a:ext cx="7772400" cy="1462088"/>
          </a:xfrm>
        </p:spPr>
        <p:txBody>
          <a:bodyPr/>
          <a:lstStyle>
            <a:lvl1pPr>
              <a:defRPr/>
            </a:lvl1pPr>
          </a:lstStyle>
          <a:p>
            <a:r>
              <a:rPr lang="ja-JP" altLang="en-US" smtClean="0"/>
              <a:t>マスタ タイトルの書式設定</a:t>
            </a:r>
            <a:endParaRPr lang="ja-JP" altLang="en-US"/>
          </a:p>
        </p:txBody>
      </p:sp>
      <p:sp>
        <p:nvSpPr>
          <p:cNvPr id="7181"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ja-JP" altLang="en-US" smtClean="0"/>
              <a:t>マスタ サブタイトルの書式設定</a:t>
            </a:r>
            <a:endParaRPr lang="ja-JP" altLang="en-US"/>
          </a:p>
        </p:txBody>
      </p:sp>
      <p:sp>
        <p:nvSpPr>
          <p:cNvPr id="7182"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n-US" altLang="ja-JP"/>
          </a:p>
        </p:txBody>
      </p:sp>
      <p:sp>
        <p:nvSpPr>
          <p:cNvPr id="7183"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altLang="ja-JP"/>
          </a:p>
        </p:txBody>
      </p:sp>
      <p:sp>
        <p:nvSpPr>
          <p:cNvPr id="7184"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F64262C1-63B7-41DD-8F50-239C8C5D71B9}" type="slidenum">
              <a:rPr lang="en-US" altLang="ja-JP"/>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79360044-0714-498C-8665-D5A27D89C2EC}" type="slidenum">
              <a:rPr lang="en-US" altLang="ja-JP"/>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04050" y="214313"/>
            <a:ext cx="1951038" cy="59182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150938" y="214313"/>
            <a:ext cx="5700712" cy="59182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673287BC-5383-4145-853C-6F7EB183B627}" type="slidenum">
              <a:rPr lang="en-US" altLang="ja-JP"/>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sz="2400"/>
            </a:lvl1pPr>
          </a:lstStyle>
          <a:p>
            <a:fld id="{216552C2-E827-4472-8F83-B6AC929329B2}" type="slidenum">
              <a:rPr lang="en-US" altLang="ja-JP" smtClean="0"/>
              <a:pPr/>
              <a:t>&lt;#&gt;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9F39CBAA-3C8C-40FA-9302-4DC7C40EC97C}" type="slidenum">
              <a:rPr lang="en-US" altLang="ja-JP"/>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747F70B6-1E61-48DE-9793-1FC69B9A227C}" type="slidenum">
              <a:rPr lang="en-US" altLang="ja-JP"/>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endParaRPr lang="en-US" altLang="ja-JP"/>
          </a:p>
        </p:txBody>
      </p:sp>
      <p:sp>
        <p:nvSpPr>
          <p:cNvPr id="8" name="フッター プレースホルダ 7"/>
          <p:cNvSpPr>
            <a:spLocks noGrp="1"/>
          </p:cNvSpPr>
          <p:nvPr>
            <p:ph type="ftr" sz="quarter" idx="11"/>
          </p:nvPr>
        </p:nvSpPr>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p:txBody>
          <a:bodyPr/>
          <a:lstStyle>
            <a:lvl1pPr>
              <a:defRPr/>
            </a:lvl1pPr>
          </a:lstStyle>
          <a:p>
            <a:fld id="{7ED39D62-222F-4C6F-A59B-D3A82BB79FBF}" type="slidenum">
              <a:rPr lang="en-US" altLang="ja-JP"/>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p>
        </p:txBody>
      </p:sp>
      <p:sp>
        <p:nvSpPr>
          <p:cNvPr id="4" name="フッター プレースホルダ 3"/>
          <p:cNvSpPr>
            <a:spLocks noGrp="1"/>
          </p:cNvSpPr>
          <p:nvPr>
            <p:ph type="ftr" sz="quarter" idx="11"/>
          </p:nvPr>
        </p:nvSpPr>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p:txBody>
          <a:bodyPr/>
          <a:lstStyle>
            <a:lvl1pPr>
              <a:defRPr/>
            </a:lvl1pPr>
          </a:lstStyle>
          <a:p>
            <a:fld id="{8EB8EB68-AA99-478B-A35E-FD6CCF09FDAB}" type="slidenum">
              <a:rPr lang="en-US" altLang="ja-JP"/>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p>
        </p:txBody>
      </p:sp>
      <p:sp>
        <p:nvSpPr>
          <p:cNvPr id="3" name="フッター プレースホルダ 2"/>
          <p:cNvSpPr>
            <a:spLocks noGrp="1"/>
          </p:cNvSpPr>
          <p:nvPr>
            <p:ph type="ftr" sz="quarter" idx="11"/>
          </p:nvPr>
        </p:nvSpPr>
        <p:spPr/>
        <p:txBody>
          <a:bodyPr/>
          <a:lstStyle>
            <a:lvl1pPr>
              <a:defRPr/>
            </a:lvl1pPr>
          </a:lstStyle>
          <a:p>
            <a:endParaRPr lang="en-US" altLang="ja-JP"/>
          </a:p>
        </p:txBody>
      </p:sp>
      <p:sp>
        <p:nvSpPr>
          <p:cNvPr id="4" name="スライド番号プレースホルダ 3"/>
          <p:cNvSpPr>
            <a:spLocks noGrp="1"/>
          </p:cNvSpPr>
          <p:nvPr>
            <p:ph type="sldNum" sz="quarter" idx="12"/>
          </p:nvPr>
        </p:nvSpPr>
        <p:spPr/>
        <p:txBody>
          <a:bodyPr/>
          <a:lstStyle>
            <a:lvl1pPr>
              <a:defRPr/>
            </a:lvl1pPr>
          </a:lstStyle>
          <a:p>
            <a:fld id="{975437C8-734E-4011-8E9E-E6F4C78346B8}" type="slidenum">
              <a:rPr lang="en-US" altLang="ja-JP"/>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20656606-6719-45D5-920C-D71CFCD8DBF5}" type="slidenum">
              <a:rPr lang="en-US" altLang="ja-JP"/>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24465992-5970-4B15-B516-DBC6179F75A0}" type="slidenum">
              <a:rPr lang="en-US" altLang="ja-JP"/>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lang="ja-JP" altLang="ja-JP" sz="2400"/>
          </a:p>
        </p:txBody>
      </p:sp>
      <p:grpSp>
        <p:nvGrpSpPr>
          <p:cNvPr id="14" name="グループ化 13"/>
          <p:cNvGrpSpPr/>
          <p:nvPr/>
        </p:nvGrpSpPr>
        <p:grpSpPr>
          <a:xfrm>
            <a:off x="428596" y="500042"/>
            <a:ext cx="8251825" cy="1052513"/>
            <a:chOff x="417513" y="990600"/>
            <a:chExt cx="8251825" cy="1052513"/>
          </a:xfrm>
        </p:grpSpPr>
        <p:sp>
          <p:nvSpPr>
            <p:cNvPr id="6146"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lang="ja-JP" altLang="ja-JP" sz="2400"/>
            </a:p>
          </p:txBody>
        </p:sp>
        <p:sp>
          <p:nvSpPr>
            <p:cNvPr id="614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lang="ja-JP" altLang="ja-JP" sz="2400"/>
            </a:p>
          </p:txBody>
        </p:sp>
        <p:sp>
          <p:nvSpPr>
            <p:cNvPr id="6148"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lang="ja-JP" altLang="ja-JP" sz="2400"/>
            </a:p>
          </p:txBody>
        </p:sp>
        <p:sp>
          <p:nvSpPr>
            <p:cNvPr id="614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ja-JP" altLang="ja-JP" sz="2400"/>
            </a:p>
          </p:txBody>
        </p:sp>
        <p:sp>
          <p:nvSpPr>
            <p:cNvPr id="6151"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lang="ja-JP" altLang="ja-JP" sz="2400"/>
            </a:p>
          </p:txBody>
        </p:sp>
        <p:sp>
          <p:nvSpPr>
            <p:cNvPr id="615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lang="ja-JP" altLang="ja-JP" sz="2400"/>
            </a:p>
          </p:txBody>
        </p:sp>
      </p:grpSp>
      <p:sp>
        <p:nvSpPr>
          <p:cNvPr id="6153" name="Rectangle 9"/>
          <p:cNvSpPr>
            <a:spLocks noGrp="1" noChangeArrowheads="1"/>
          </p:cNvSpPr>
          <p:nvPr>
            <p:ph type="title"/>
          </p:nvPr>
        </p:nvSpPr>
        <p:spPr bwMode="auto">
          <a:xfrm>
            <a:off x="1150938" y="214313"/>
            <a:ext cx="7793037" cy="9286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ja-JP" altLang="en-US" dirty="0" smtClean="0"/>
              <a:t>マスタ タイトルの書式設定</a:t>
            </a:r>
          </a:p>
        </p:txBody>
      </p:sp>
      <p:sp>
        <p:nvSpPr>
          <p:cNvPr id="6154" name="Rectangle 10"/>
          <p:cNvSpPr>
            <a:spLocks noGrp="1" noChangeArrowheads="1"/>
          </p:cNvSpPr>
          <p:nvPr>
            <p:ph type="body" idx="1"/>
          </p:nvPr>
        </p:nvSpPr>
        <p:spPr bwMode="auto">
          <a:xfrm>
            <a:off x="1182688" y="1571612"/>
            <a:ext cx="7772400" cy="45609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6155"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vl1pPr>
          </a:lstStyle>
          <a:p>
            <a:endParaRPr lang="en-US" altLang="ja-JP"/>
          </a:p>
        </p:txBody>
      </p:sp>
      <p:sp>
        <p:nvSpPr>
          <p:cNvPr id="6156"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vl1pPr>
          </a:lstStyle>
          <a:p>
            <a:endParaRPr lang="en-US" altLang="ja-JP"/>
          </a:p>
        </p:txBody>
      </p:sp>
      <p:sp>
        <p:nvSpPr>
          <p:cNvPr id="6157"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vl1pPr>
          </a:lstStyle>
          <a:p>
            <a:fld id="{B028E493-F1D6-4DEA-B355-A4D803AB388A}" type="slidenum">
              <a:rPr lang="en-US" altLang="ja-JP"/>
              <a:pPr/>
              <a:t>&lt;#&gt;</a:t>
            </a:fld>
            <a:endParaRPr lang="en-US" altLang="ja-JP"/>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ftr="0" dt="0"/>
  <p:txStyles>
    <p:titleStyle>
      <a:lvl1pPr algn="l" rtl="0" eaLnBrk="1" fontAlgn="base" hangingPunct="1">
        <a:spcBef>
          <a:spcPct val="0"/>
        </a:spcBef>
        <a:spcAft>
          <a:spcPct val="0"/>
        </a:spcAft>
        <a:defRPr kumimoji="1" sz="4400">
          <a:solidFill>
            <a:schemeClr val="tx2"/>
          </a:solidFill>
          <a:latin typeface="+mj-lt"/>
          <a:ea typeface="+mj-ea"/>
          <a:cs typeface="+mj-cs"/>
        </a:defRPr>
      </a:lvl1pPr>
      <a:lvl2pPr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folHlink"/>
        </a:buClr>
        <a:buSzPct val="60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SzPct val="55000"/>
        <a:buFont typeface="Wingdings" pitchFamily="2" charset="2"/>
        <a:buChar char="n"/>
        <a:defRPr kumimoji="1" sz="2800">
          <a:solidFill>
            <a:schemeClr val="tx1"/>
          </a:solidFill>
          <a:latin typeface="+mn-lt"/>
          <a:ea typeface="+mn-ea"/>
        </a:defRPr>
      </a:lvl2pPr>
      <a:lvl3pPr marL="1143000" indent="-228600" algn="l" rtl="0" eaLnBrk="1" fontAlgn="base" hangingPunct="1">
        <a:spcBef>
          <a:spcPct val="20000"/>
        </a:spcBef>
        <a:spcAft>
          <a:spcPct val="0"/>
        </a:spcAft>
        <a:buClr>
          <a:schemeClr val="folHlink"/>
        </a:buClr>
        <a:buSzPct val="50000"/>
        <a:buFont typeface="Wingdings" pitchFamily="2" charset="2"/>
        <a:buChar char="n"/>
        <a:defRPr kumimoji="1" sz="2400">
          <a:solidFill>
            <a:schemeClr val="tx1"/>
          </a:solidFill>
          <a:latin typeface="+mn-lt"/>
          <a:ea typeface="+mn-ea"/>
        </a:defRPr>
      </a:lvl3pPr>
      <a:lvl4pPr marL="1600200" indent="-228600" algn="l" rtl="0" eaLnBrk="1" fontAlgn="base" hangingPunct="1">
        <a:spcBef>
          <a:spcPct val="20000"/>
        </a:spcBef>
        <a:spcAft>
          <a:spcPct val="0"/>
        </a:spcAft>
        <a:buClr>
          <a:schemeClr val="accent2"/>
        </a:buClr>
        <a:buSzPct val="55000"/>
        <a:buFont typeface="Wingdings" pitchFamily="2" charset="2"/>
        <a:buChar char="n"/>
        <a:defRPr kumimoji="1" sz="2000">
          <a:solidFill>
            <a:schemeClr val="tx1"/>
          </a:solidFill>
          <a:latin typeface="+mn-lt"/>
          <a:ea typeface="+mn-ea"/>
        </a:defRPr>
      </a:lvl4pPr>
      <a:lvl5pPr marL="20574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smtClean="0"/>
              <a:t>TCP connection</a:t>
            </a:r>
            <a:r>
              <a:rPr kumimoji="1" lang="ja-JP" altLang="en-US" dirty="0" smtClean="0"/>
              <a:t>の保存と復元</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筑波大学ソフトウェア研究室</a:t>
            </a:r>
            <a:endParaRPr kumimoji="1" lang="en-US" altLang="ja-JP" dirty="0" smtClean="0"/>
          </a:p>
          <a:p>
            <a:r>
              <a:rPr kumimoji="1" lang="ja-JP" altLang="en-US" dirty="0" smtClean="0"/>
              <a:t>三戸健一 </a:t>
            </a:r>
            <a:r>
              <a:rPr lang="en-US" altLang="ja-JP" dirty="0" smtClean="0"/>
              <a:t>(@</a:t>
            </a:r>
            <a:r>
              <a:rPr lang="en-US" altLang="ja-JP" dirty="0" err="1" smtClean="0"/>
              <a:t>mittyorz</a:t>
            </a:r>
            <a:r>
              <a:rPr lang="en-US" altLang="ja-JP" dirty="0" smtClean="0"/>
              <a:t>)</a:t>
            </a:r>
            <a:endParaRPr kumimoji="1" lang="en-US" altLang="ja-JP" dirty="0" smtClean="0"/>
          </a:p>
          <a:p>
            <a:endParaRPr kumimoji="1" lang="ja-JP" altLang="en-US" dirty="0"/>
          </a:p>
        </p:txBody>
      </p:sp>
      <p:sp>
        <p:nvSpPr>
          <p:cNvPr id="4" name="サブタイトル 2"/>
          <p:cNvSpPr txBox="1">
            <a:spLocks/>
          </p:cNvSpPr>
          <p:nvPr/>
        </p:nvSpPr>
        <p:spPr bwMode="auto">
          <a:xfrm>
            <a:off x="5076056" y="5733256"/>
            <a:ext cx="3672408" cy="8640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defRPr/>
            </a:pPr>
            <a:r>
              <a:rPr kumimoji="1" lang="en-US" altLang="ja-JP" sz="2400" b="0" i="0" u="none" strike="noStrike" kern="0" cap="none" spc="0" normalizeH="0" baseline="0" noProof="0" dirty="0" smtClean="0">
                <a:ln>
                  <a:noFill/>
                </a:ln>
                <a:solidFill>
                  <a:schemeClr val="tx1"/>
                </a:solidFill>
                <a:effectLst/>
                <a:uLnTx/>
                <a:uFillTx/>
                <a:latin typeface="+mn-lt"/>
                <a:ea typeface="+mn-ea"/>
                <a:cs typeface="+mn-cs"/>
              </a:rPr>
              <a:t>2012</a:t>
            </a:r>
            <a:r>
              <a:rPr kumimoji="1" lang="ja-JP" altLang="en-US" sz="2400" b="0" i="0" u="none" strike="noStrike" kern="0" cap="none" spc="0" normalizeH="0" baseline="0" noProof="0" dirty="0" smtClean="0">
                <a:ln>
                  <a:noFill/>
                </a:ln>
                <a:solidFill>
                  <a:schemeClr val="tx1"/>
                </a:solidFill>
                <a:effectLst/>
                <a:uLnTx/>
                <a:uFillTx/>
                <a:latin typeface="+mn-lt"/>
                <a:ea typeface="+mn-ea"/>
                <a:cs typeface="+mn-cs"/>
              </a:rPr>
              <a:t>年</a:t>
            </a:r>
            <a:r>
              <a:rPr kumimoji="1" lang="en-US" altLang="ja-JP" sz="2400" b="0" i="0" u="none" strike="noStrike" kern="0" cap="none" spc="0" normalizeH="0" baseline="0" noProof="0" dirty="0" smtClean="0">
                <a:ln>
                  <a:noFill/>
                </a:ln>
                <a:solidFill>
                  <a:schemeClr val="tx1"/>
                </a:solidFill>
                <a:effectLst/>
                <a:uLnTx/>
                <a:uFillTx/>
                <a:latin typeface="+mn-lt"/>
                <a:ea typeface="+mn-ea"/>
                <a:cs typeface="+mn-cs"/>
              </a:rPr>
              <a:t>9</a:t>
            </a:r>
            <a:r>
              <a:rPr kumimoji="1" lang="ja-JP" altLang="en-US" sz="2400" b="0" i="0" u="none" strike="noStrike" kern="0" cap="none" spc="0" normalizeH="0" baseline="0" noProof="0" dirty="0" smtClean="0">
                <a:ln>
                  <a:noFill/>
                </a:ln>
                <a:solidFill>
                  <a:schemeClr val="tx1"/>
                </a:solidFill>
                <a:effectLst/>
                <a:uLnTx/>
                <a:uFillTx/>
                <a:latin typeface="+mn-lt"/>
                <a:ea typeface="+mn-ea"/>
                <a:cs typeface="+mn-cs"/>
              </a:rPr>
              <a:t>月</a:t>
            </a:r>
            <a:r>
              <a:rPr kumimoji="1" lang="en-US" altLang="ja-JP" sz="2400" b="0" i="0" u="none" strike="noStrike" kern="0" cap="none" spc="0" normalizeH="0" baseline="0" noProof="0" dirty="0" smtClean="0">
                <a:ln>
                  <a:noFill/>
                </a:ln>
                <a:solidFill>
                  <a:schemeClr val="tx1"/>
                </a:solidFill>
                <a:effectLst/>
                <a:uLnTx/>
                <a:uFillTx/>
                <a:latin typeface="+mn-lt"/>
                <a:ea typeface="+mn-ea"/>
                <a:cs typeface="+mn-cs"/>
              </a:rPr>
              <a:t>22</a:t>
            </a:r>
            <a:r>
              <a:rPr kumimoji="1" lang="ja-JP" altLang="en-US" sz="2400" b="0" i="0" u="none" strike="noStrike" kern="0" cap="none" spc="0" normalizeH="0" baseline="0" noProof="0" dirty="0" smtClean="0">
                <a:ln>
                  <a:noFill/>
                </a:ln>
                <a:solidFill>
                  <a:schemeClr val="tx1"/>
                </a:solidFill>
                <a:effectLst/>
                <a:uLnTx/>
                <a:uFillTx/>
                <a:latin typeface="+mn-lt"/>
                <a:ea typeface="+mn-ea"/>
                <a:cs typeface="+mn-cs"/>
              </a:rPr>
              <a:t>日</a:t>
            </a:r>
            <a:endParaRPr kumimoji="1" lang="en-US" altLang="ja-JP" sz="24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defRPr/>
            </a:pPr>
            <a:r>
              <a:rPr lang="en-US" altLang="ja-JP" sz="2400" kern="0" dirty="0" smtClean="0">
                <a:latin typeface="+mn-lt"/>
                <a:ea typeface="+mn-ea"/>
              </a:rPr>
              <a:t>Kernel/VM</a:t>
            </a:r>
            <a:r>
              <a:rPr lang="ja-JP" altLang="en-US" sz="2400" kern="0" dirty="0" smtClean="0">
                <a:latin typeface="+mn-lt"/>
                <a:ea typeface="+mn-ea"/>
              </a:rPr>
              <a:t>探検隊＠つくば</a:t>
            </a:r>
            <a:endParaRPr kumimoji="1" lang="ja-JP" altLang="en-US" sz="24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crtools</a:t>
            </a:r>
            <a:endParaRPr kumimoji="1" lang="ja-JP" altLang="en-US" dirty="0"/>
          </a:p>
        </p:txBody>
      </p:sp>
      <p:sp>
        <p:nvSpPr>
          <p:cNvPr id="3" name="コンテンツ プレースホルダ 2"/>
          <p:cNvSpPr>
            <a:spLocks noGrp="1"/>
          </p:cNvSpPr>
          <p:nvPr>
            <p:ph idx="1"/>
          </p:nvPr>
        </p:nvSpPr>
        <p:spPr/>
        <p:txBody>
          <a:bodyPr>
            <a:normAutofit fontScale="92500"/>
          </a:bodyPr>
          <a:lstStyle/>
          <a:p>
            <a:r>
              <a:rPr lang="en-US" altLang="ja-JP" dirty="0" smtClean="0"/>
              <a:t>an </a:t>
            </a:r>
            <a:r>
              <a:rPr lang="en-US" altLang="ja-JP" dirty="0" smtClean="0"/>
              <a:t>utility to checkpoint/restore a process </a:t>
            </a:r>
            <a:r>
              <a:rPr lang="en-US" altLang="ja-JP" dirty="0" smtClean="0"/>
              <a:t>tree</a:t>
            </a:r>
          </a:p>
          <a:p>
            <a:pPr lvl="1"/>
            <a:r>
              <a:rPr lang="en-US" altLang="ja-JP" dirty="0" smtClean="0"/>
              <a:t>http://</a:t>
            </a:r>
            <a:r>
              <a:rPr lang="en-US" altLang="ja-JP" dirty="0" smtClean="0"/>
              <a:t>criu.org/CR_tools</a:t>
            </a:r>
          </a:p>
          <a:p>
            <a:pPr lvl="1"/>
            <a:r>
              <a:rPr kumimoji="1" lang="en-US" altLang="ja-JP" dirty="0" smtClean="0"/>
              <a:t>“CRIU is sub-project of </a:t>
            </a:r>
            <a:r>
              <a:rPr kumimoji="1" lang="en-US" altLang="ja-JP" dirty="0" err="1" smtClean="0"/>
              <a:t>OpenVZ</a:t>
            </a:r>
            <a:r>
              <a:rPr kumimoji="1" lang="en-US" altLang="ja-JP" dirty="0" smtClean="0"/>
              <a:t>”</a:t>
            </a:r>
          </a:p>
          <a:p>
            <a:r>
              <a:rPr lang="en-US" altLang="ja-JP" dirty="0" smtClean="0"/>
              <a:t>TCP</a:t>
            </a:r>
            <a:r>
              <a:rPr lang="ja-JP" altLang="en-US" dirty="0" smtClean="0"/>
              <a:t>セッションだけでなく、プロセス自体を</a:t>
            </a:r>
            <a:r>
              <a:rPr lang="en-US" altLang="ja-JP" dirty="0" smtClean="0"/>
              <a:t>freeze/dump to file/restore</a:t>
            </a:r>
            <a:r>
              <a:rPr lang="ja-JP" altLang="en-US" dirty="0" smtClean="0"/>
              <a:t>出来る</a:t>
            </a:r>
            <a:endParaRPr lang="en-US" altLang="ja-JP" dirty="0" smtClean="0"/>
          </a:p>
          <a:p>
            <a:r>
              <a:rPr kumimoji="1" lang="ja-JP" altLang="en-US" dirty="0" smtClean="0"/>
              <a:t>有名な</a:t>
            </a:r>
            <a:r>
              <a:rPr kumimoji="1" lang="en-US" altLang="ja-JP" dirty="0" smtClean="0"/>
              <a:t>OSS project</a:t>
            </a:r>
            <a:r>
              <a:rPr kumimoji="1" lang="ja-JP" altLang="en-US" dirty="0" smtClean="0"/>
              <a:t>で</a:t>
            </a:r>
            <a:r>
              <a:rPr lang="en-US" altLang="ja-JP" dirty="0" smtClean="0"/>
              <a:t>checkpoint/restore</a:t>
            </a:r>
            <a:r>
              <a:rPr lang="ja-JP" altLang="en-US" dirty="0" smtClean="0"/>
              <a:t>出来るか試している模様</a:t>
            </a:r>
            <a:endParaRPr lang="en-US" altLang="ja-JP" dirty="0" smtClean="0"/>
          </a:p>
          <a:p>
            <a:pPr lvl="1"/>
            <a:r>
              <a:rPr lang="en-US" altLang="ja-JP" dirty="0" smtClean="0"/>
              <a:t>http://criu.org/What_software_is_supported</a:t>
            </a:r>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10</a:t>
            </a:fld>
            <a:endParaRPr lang="en-US" altLang="ja-JP"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crtools</a:t>
            </a:r>
            <a:r>
              <a:rPr kumimoji="1" lang="ja-JP" altLang="en-US" dirty="0" smtClean="0"/>
              <a:t>の</a:t>
            </a:r>
            <a:r>
              <a:rPr lang="en-US" altLang="ja-JP" dirty="0" smtClean="0"/>
              <a:t>build</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err="1" smtClean="0"/>
              <a:t>Ver</a:t>
            </a:r>
            <a:r>
              <a:rPr kumimoji="1" lang="en-US" altLang="ja-JP" dirty="0" smtClean="0"/>
              <a:t> 0.2</a:t>
            </a:r>
            <a:r>
              <a:rPr kumimoji="1" lang="ja-JP" altLang="en-US" dirty="0" smtClean="0"/>
              <a:t>が二日前</a:t>
            </a:r>
            <a:r>
              <a:rPr kumimoji="1" lang="en-US" altLang="ja-JP" dirty="0" smtClean="0"/>
              <a:t>(09/20)</a:t>
            </a:r>
            <a:r>
              <a:rPr kumimoji="1" lang="ja-JP" altLang="en-US" dirty="0" smtClean="0"/>
              <a:t>に出てますが、試したのは</a:t>
            </a:r>
            <a:r>
              <a:rPr lang="en-US" altLang="ja-JP" dirty="0" smtClean="0"/>
              <a:t>0.1</a:t>
            </a:r>
          </a:p>
          <a:p>
            <a:r>
              <a:rPr kumimoji="1" lang="en-US" altLang="ja-JP" dirty="0" err="1" smtClean="0"/>
              <a:t>Ubuntu</a:t>
            </a:r>
            <a:r>
              <a:rPr kumimoji="1" lang="en-US" altLang="ja-JP" dirty="0" smtClean="0"/>
              <a:t> 12.10 beta x86_64</a:t>
            </a:r>
          </a:p>
          <a:p>
            <a:endParaRPr lang="en-US" altLang="ja-JP" dirty="0" smtClean="0"/>
          </a:p>
          <a:p>
            <a:r>
              <a:rPr lang="en-US" altLang="ja-JP" dirty="0" smtClean="0"/>
              <a:t>$ </a:t>
            </a:r>
            <a:r>
              <a:rPr lang="en-US" altLang="ja-JP" dirty="0" err="1" smtClean="0"/>
              <a:t>git</a:t>
            </a:r>
            <a:r>
              <a:rPr lang="en-US" altLang="ja-JP" dirty="0" smtClean="0"/>
              <a:t> clone git://</a:t>
            </a:r>
            <a:r>
              <a:rPr lang="en-US" altLang="ja-JP" dirty="0" smtClean="0"/>
              <a:t>git.criu.org/crtools.git</a:t>
            </a:r>
          </a:p>
          <a:p>
            <a:r>
              <a:rPr lang="en-US" altLang="ja-JP" dirty="0" smtClean="0"/>
              <a:t>$ make</a:t>
            </a:r>
          </a:p>
          <a:p>
            <a:pPr lvl="1"/>
            <a:r>
              <a:rPr kumimoji="1" lang="ja-JP" altLang="en-US" dirty="0" smtClean="0"/>
              <a:t>色々</a:t>
            </a:r>
            <a:r>
              <a:rPr kumimoji="1" lang="en-US" altLang="ja-JP" dirty="0" smtClean="0"/>
              <a:t>warning</a:t>
            </a:r>
            <a:r>
              <a:rPr kumimoji="1" lang="ja-JP" altLang="en-US" dirty="0" smtClean="0"/>
              <a:t>とか</a:t>
            </a:r>
            <a:r>
              <a:rPr kumimoji="1" lang="en-US" altLang="ja-JP" dirty="0" smtClean="0"/>
              <a:t>error</a:t>
            </a:r>
            <a:r>
              <a:rPr kumimoji="1" lang="ja-JP" altLang="en-US" dirty="0" smtClean="0"/>
              <a:t>とか出るが、</a:t>
            </a:r>
            <a:r>
              <a:rPr kumimoji="1" lang="en-US" altLang="ja-JP" dirty="0" smtClean="0"/>
              <a:t>2,3</a:t>
            </a:r>
            <a:r>
              <a:rPr kumimoji="1" lang="ja-JP" altLang="en-US" dirty="0" smtClean="0"/>
              <a:t>カ所適当に直すと</a:t>
            </a:r>
            <a:r>
              <a:rPr kumimoji="1" lang="en-US" altLang="ja-JP" dirty="0" smtClean="0"/>
              <a:t>build</a:t>
            </a:r>
            <a:r>
              <a:rPr kumimoji="1" lang="ja-JP" altLang="en-US" dirty="0" smtClean="0"/>
              <a:t>出来た</a:t>
            </a:r>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11</a:t>
            </a:fld>
            <a:endParaRPr lang="en-US" altLang="ja-JP"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保存、復元の対象</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echo-server-</a:t>
            </a:r>
            <a:r>
              <a:rPr lang="en-US" altLang="ja-JP" dirty="0" err="1" smtClean="0"/>
              <a:t>nofork</a:t>
            </a:r>
            <a:r>
              <a:rPr lang="en-US" altLang="ja-JP" dirty="0" smtClean="0"/>
              <a:t>-</a:t>
            </a:r>
            <a:r>
              <a:rPr lang="en-US" altLang="ja-JP" dirty="0" err="1" smtClean="0"/>
              <a:t>fdopen.c</a:t>
            </a:r>
            <a:endParaRPr lang="en-US" altLang="ja-JP" dirty="0" smtClean="0"/>
          </a:p>
          <a:p>
            <a:pPr lvl="1"/>
            <a:r>
              <a:rPr kumimoji="1" lang="ja-JP" altLang="en-US" dirty="0" smtClean="0"/>
              <a:t>サーバ</a:t>
            </a:r>
            <a:r>
              <a:rPr lang="en-US" altLang="ja-JP" dirty="0" smtClean="0"/>
              <a:t>: </a:t>
            </a:r>
            <a:r>
              <a:rPr lang="en-US" altLang="ja-JP" dirty="0" err="1" smtClean="0"/>
              <a:t>Ubuntu</a:t>
            </a:r>
            <a:r>
              <a:rPr lang="en-US" altLang="ja-JP" dirty="0" smtClean="0"/>
              <a:t> 12.10 (192.168.10.102</a:t>
            </a:r>
            <a:r>
              <a:rPr lang="en-US" altLang="ja-JP" dirty="0" smtClean="0"/>
              <a:t>)</a:t>
            </a:r>
          </a:p>
          <a:p>
            <a:pPr lvl="1"/>
            <a:r>
              <a:rPr kumimoji="1" lang="ja-JP" altLang="en-US" dirty="0" smtClean="0"/>
              <a:t>クライアント</a:t>
            </a:r>
            <a:r>
              <a:rPr lang="en-US" altLang="ja-JP" dirty="0" smtClean="0"/>
              <a:t>: </a:t>
            </a:r>
            <a:r>
              <a:rPr lang="en-US" altLang="ja-JP" dirty="0" err="1" smtClean="0"/>
              <a:t>Debian</a:t>
            </a:r>
            <a:r>
              <a:rPr lang="en-US" altLang="ja-JP" dirty="0" smtClean="0"/>
              <a:t> </a:t>
            </a:r>
            <a:r>
              <a:rPr lang="en-US" altLang="ja-JP" dirty="0" smtClean="0"/>
              <a:t>6.0 (192.168.10.222)</a:t>
            </a:r>
            <a:endParaRPr kumimoji="1" lang="en-US" altLang="ja-JP" dirty="0" smtClean="0"/>
          </a:p>
          <a:p>
            <a:r>
              <a:rPr kumimoji="1" lang="ja-JP" altLang="en-US" dirty="0" smtClean="0"/>
              <a:t>単純な</a:t>
            </a:r>
            <a:r>
              <a:rPr kumimoji="1" lang="en-US" altLang="ja-JP" dirty="0" smtClean="0"/>
              <a:t>echo</a:t>
            </a:r>
            <a:r>
              <a:rPr kumimoji="1" lang="ja-JP" altLang="en-US" dirty="0" smtClean="0"/>
              <a:t>サーバ</a:t>
            </a:r>
            <a:endParaRPr kumimoji="1" lang="en-US" altLang="ja-JP" dirty="0" smtClean="0"/>
          </a:p>
          <a:p>
            <a:pPr lvl="1"/>
            <a:r>
              <a:rPr lang="en-US" altLang="ja-JP" dirty="0" smtClean="0"/>
              <a:t>s</a:t>
            </a:r>
            <a:r>
              <a:rPr lang="en-US" altLang="ja-JP" dirty="0" smtClean="0"/>
              <a:t>elect</a:t>
            </a:r>
            <a:r>
              <a:rPr lang="ja-JP" altLang="en-US" dirty="0" smtClean="0"/>
              <a:t>も</a:t>
            </a:r>
            <a:r>
              <a:rPr lang="en-US" altLang="ja-JP" dirty="0" smtClean="0"/>
              <a:t>fork</a:t>
            </a:r>
            <a:r>
              <a:rPr lang="ja-JP" altLang="en-US" dirty="0" smtClean="0"/>
              <a:t>もしないので、一つの</a:t>
            </a:r>
            <a:r>
              <a:rPr lang="en-US" altLang="ja-JP" dirty="0" smtClean="0"/>
              <a:t>connect</a:t>
            </a:r>
          </a:p>
          <a:p>
            <a:pPr>
              <a:buNone/>
            </a:pPr>
            <a:endParaRPr lang="en-US" altLang="ja-JP" dirty="0" smtClean="0"/>
          </a:p>
          <a:p>
            <a:r>
              <a:rPr lang="en-US" altLang="ja-JP" sz="1800" dirty="0" err="1" smtClean="0">
                <a:latin typeface="ＭＳ ゴシック" pitchFamily="49" charset="-128"/>
                <a:ea typeface="ＭＳ ゴシック" pitchFamily="49" charset="-128"/>
              </a:rPr>
              <a:t>mitty@quantal</a:t>
            </a:r>
            <a:r>
              <a:rPr lang="en-US" altLang="ja-JP" sz="1800" dirty="0" smtClean="0">
                <a:latin typeface="ＭＳ ゴシック" pitchFamily="49" charset="-128"/>
                <a:ea typeface="ＭＳ ゴシック" pitchFamily="49" charset="-128"/>
              </a:rPr>
              <a:t>:~/</a:t>
            </a:r>
            <a:r>
              <a:rPr lang="en-US" altLang="ja-JP" sz="1800" dirty="0" err="1" smtClean="0">
                <a:latin typeface="ＭＳ ゴシック" pitchFamily="49" charset="-128"/>
                <a:ea typeface="ＭＳ ゴシック" pitchFamily="49" charset="-128"/>
              </a:rPr>
              <a:t>tcp</a:t>
            </a:r>
            <a:r>
              <a:rPr lang="en-US" altLang="ja-JP" sz="1800" dirty="0" smtClean="0">
                <a:latin typeface="ＭＳ ゴシック" pitchFamily="49" charset="-128"/>
                <a:ea typeface="ＭＳ ゴシック" pitchFamily="49" charset="-128"/>
              </a:rPr>
              <a:t>-repair$ </a:t>
            </a:r>
            <a:r>
              <a:rPr lang="en-US" altLang="ja-JP" sz="1800" dirty="0" err="1" smtClean="0">
                <a:latin typeface="ＭＳ ゴシック" pitchFamily="49" charset="-128"/>
                <a:ea typeface="ＭＳ ゴシック" pitchFamily="49" charset="-128"/>
              </a:rPr>
              <a:t>gcc</a:t>
            </a:r>
            <a:r>
              <a:rPr lang="en-US" altLang="ja-JP" sz="1800" dirty="0" smtClean="0">
                <a:latin typeface="ＭＳ ゴシック" pitchFamily="49" charset="-128"/>
                <a:ea typeface="ＭＳ ゴシック" pitchFamily="49" charset="-128"/>
              </a:rPr>
              <a:t> echo-server-</a:t>
            </a:r>
            <a:r>
              <a:rPr lang="en-US" altLang="ja-JP" sz="1800" dirty="0" err="1" smtClean="0">
                <a:latin typeface="ＭＳ ゴシック" pitchFamily="49" charset="-128"/>
                <a:ea typeface="ＭＳ ゴシック" pitchFamily="49" charset="-128"/>
              </a:rPr>
              <a:t>nofork</a:t>
            </a:r>
            <a:r>
              <a:rPr lang="en-US" altLang="ja-JP" sz="1800" dirty="0" smtClean="0">
                <a:latin typeface="ＭＳ ゴシック" pitchFamily="49" charset="-128"/>
                <a:ea typeface="ＭＳ ゴシック" pitchFamily="49" charset="-128"/>
              </a:rPr>
              <a:t>-</a:t>
            </a:r>
            <a:r>
              <a:rPr lang="en-US" altLang="ja-JP" sz="1800" dirty="0" err="1" smtClean="0">
                <a:latin typeface="ＭＳ ゴシック" pitchFamily="49" charset="-128"/>
                <a:ea typeface="ＭＳ ゴシック" pitchFamily="49" charset="-128"/>
              </a:rPr>
              <a:t>fdopen.c</a:t>
            </a:r>
            <a:endParaRPr lang="en-US" altLang="ja-JP" sz="1800" dirty="0" smtClean="0">
              <a:latin typeface="ＭＳ ゴシック" pitchFamily="49" charset="-128"/>
              <a:ea typeface="ＭＳ ゴシック" pitchFamily="49" charset="-128"/>
            </a:endParaRPr>
          </a:p>
          <a:p>
            <a:r>
              <a:rPr lang="en-US" altLang="ja-JP" sz="1800" dirty="0" err="1" smtClean="0">
                <a:latin typeface="ＭＳ ゴシック" pitchFamily="49" charset="-128"/>
                <a:ea typeface="ＭＳ ゴシック" pitchFamily="49" charset="-128"/>
              </a:rPr>
              <a:t>mitty@quantal</a:t>
            </a:r>
            <a:r>
              <a:rPr lang="en-US" altLang="ja-JP" sz="1800" dirty="0" smtClean="0">
                <a:latin typeface="ＭＳ ゴシック" pitchFamily="49" charset="-128"/>
                <a:ea typeface="ＭＳ ゴシック" pitchFamily="49" charset="-128"/>
              </a:rPr>
              <a:t>:~/</a:t>
            </a:r>
            <a:r>
              <a:rPr lang="en-US" altLang="ja-JP" sz="1800" dirty="0" err="1" smtClean="0">
                <a:latin typeface="ＭＳ ゴシック" pitchFamily="49" charset="-128"/>
                <a:ea typeface="ＭＳ ゴシック" pitchFamily="49" charset="-128"/>
              </a:rPr>
              <a:t>tcp</a:t>
            </a:r>
            <a:r>
              <a:rPr lang="en-US" altLang="ja-JP" sz="1800" dirty="0" smtClean="0">
                <a:latin typeface="ＭＳ ゴシック" pitchFamily="49" charset="-128"/>
                <a:ea typeface="ＭＳ ゴシック" pitchFamily="49" charset="-128"/>
              </a:rPr>
              <a:t>-repair$ ./</a:t>
            </a:r>
            <a:r>
              <a:rPr lang="en-US" altLang="ja-JP" sz="1800" dirty="0" err="1" smtClean="0">
                <a:latin typeface="ＭＳ ゴシック" pitchFamily="49" charset="-128"/>
                <a:ea typeface="ＭＳ ゴシック" pitchFamily="49" charset="-128"/>
              </a:rPr>
              <a:t>a.out</a:t>
            </a:r>
            <a:r>
              <a:rPr lang="en-US" altLang="ja-JP" sz="1800" dirty="0" smtClean="0">
                <a:latin typeface="ＭＳ ゴシック" pitchFamily="49" charset="-128"/>
                <a:ea typeface="ＭＳ ゴシック" pitchFamily="49" charset="-128"/>
              </a:rPr>
              <a:t> 12345</a:t>
            </a:r>
          </a:p>
          <a:p>
            <a:r>
              <a:rPr lang="en-US" altLang="ja-JP" sz="1800" dirty="0" err="1" smtClean="0">
                <a:latin typeface="ＭＳ ゴシック" pitchFamily="49" charset="-128"/>
                <a:ea typeface="ＭＳ ゴシック" pitchFamily="49" charset="-128"/>
              </a:rPr>
              <a:t>mitty@quantal</a:t>
            </a:r>
            <a:r>
              <a:rPr lang="en-US" altLang="ja-JP" sz="1800" dirty="0" smtClean="0">
                <a:latin typeface="ＭＳ ゴシック" pitchFamily="49" charset="-128"/>
                <a:ea typeface="ＭＳ ゴシック" pitchFamily="49" charset="-128"/>
              </a:rPr>
              <a:t>:~$ </a:t>
            </a:r>
            <a:r>
              <a:rPr lang="en-US" altLang="ja-JP" sz="1800" dirty="0" err="1" smtClean="0">
                <a:latin typeface="ＭＳ ゴシック" pitchFamily="49" charset="-128"/>
                <a:ea typeface="ＭＳ ゴシック" pitchFamily="49" charset="-128"/>
              </a:rPr>
              <a:t>sudo</a:t>
            </a:r>
            <a:r>
              <a:rPr lang="en-US" altLang="ja-JP" sz="1800" dirty="0" smtClean="0">
                <a:latin typeface="ＭＳ ゴシック" pitchFamily="49" charset="-128"/>
                <a:ea typeface="ＭＳ ゴシック" pitchFamily="49" charset="-128"/>
              </a:rPr>
              <a:t> </a:t>
            </a:r>
            <a:r>
              <a:rPr lang="en-US" altLang="ja-JP" sz="1800" dirty="0" err="1" smtClean="0">
                <a:latin typeface="ＭＳ ゴシック" pitchFamily="49" charset="-128"/>
                <a:ea typeface="ＭＳ ゴシック" pitchFamily="49" charset="-128"/>
              </a:rPr>
              <a:t>lsof</a:t>
            </a:r>
            <a:r>
              <a:rPr lang="en-US" altLang="ja-JP" sz="1800" dirty="0" smtClean="0">
                <a:latin typeface="ＭＳ ゴシック" pitchFamily="49" charset="-128"/>
                <a:ea typeface="ＭＳ ゴシック" pitchFamily="49" charset="-128"/>
              </a:rPr>
              <a:t> -</a:t>
            </a:r>
            <a:r>
              <a:rPr lang="en-US" altLang="ja-JP" sz="1800" dirty="0" err="1" smtClean="0">
                <a:latin typeface="ＭＳ ゴシック" pitchFamily="49" charset="-128"/>
                <a:ea typeface="ＭＳ ゴシック" pitchFamily="49" charset="-128"/>
              </a:rPr>
              <a:t>i</a:t>
            </a:r>
            <a:r>
              <a:rPr lang="en-US" altLang="ja-JP" sz="1800" dirty="0" smtClean="0">
                <a:latin typeface="ＭＳ ゴシック" pitchFamily="49" charset="-128"/>
                <a:ea typeface="ＭＳ ゴシック" pitchFamily="49" charset="-128"/>
              </a:rPr>
              <a:t> | </a:t>
            </a:r>
            <a:r>
              <a:rPr lang="en-US" altLang="ja-JP" sz="1800" dirty="0" err="1" smtClean="0">
                <a:latin typeface="ＭＳ ゴシック" pitchFamily="49" charset="-128"/>
                <a:ea typeface="ＭＳ ゴシック" pitchFamily="49" charset="-128"/>
              </a:rPr>
              <a:t>grep</a:t>
            </a:r>
            <a:r>
              <a:rPr lang="en-US" altLang="ja-JP" sz="1800" dirty="0" smtClean="0">
                <a:latin typeface="ＭＳ ゴシック" pitchFamily="49" charset="-128"/>
                <a:ea typeface="ＭＳ ゴシック" pitchFamily="49" charset="-128"/>
              </a:rPr>
              <a:t> 12345</a:t>
            </a:r>
          </a:p>
          <a:p>
            <a:pPr>
              <a:buNone/>
            </a:pPr>
            <a:r>
              <a:rPr lang="en-US" altLang="ja-JP" sz="1600" dirty="0" smtClean="0">
                <a:ln>
                  <a:solidFill>
                    <a:schemeClr val="tx1">
                      <a:lumMod val="65000"/>
                      <a:lumOff val="35000"/>
                    </a:schemeClr>
                  </a:solidFill>
                </a:ln>
                <a:latin typeface="ＭＳ ゴシック" pitchFamily="49" charset="-128"/>
                <a:ea typeface="ＭＳ ゴシック" pitchFamily="49" charset="-128"/>
              </a:rPr>
              <a:t>	</a:t>
            </a:r>
            <a:r>
              <a:rPr lang="en-US" altLang="ja-JP" sz="1400" dirty="0" err="1" smtClean="0">
                <a:ln>
                  <a:solidFill>
                    <a:schemeClr val="tx1">
                      <a:lumMod val="65000"/>
                      <a:lumOff val="35000"/>
                    </a:schemeClr>
                  </a:solidFill>
                </a:ln>
                <a:latin typeface="ＭＳ ゴシック" pitchFamily="49" charset="-128"/>
                <a:ea typeface="ＭＳ ゴシック" pitchFamily="49" charset="-128"/>
              </a:rPr>
              <a:t>a.out</a:t>
            </a:r>
            <a:r>
              <a:rPr lang="en-US" altLang="ja-JP" sz="1400" dirty="0" smtClean="0">
                <a:ln>
                  <a:solidFill>
                    <a:schemeClr val="tx1">
                      <a:lumMod val="65000"/>
                      <a:lumOff val="35000"/>
                    </a:schemeClr>
                  </a:solidFill>
                </a:ln>
                <a:latin typeface="ＭＳ ゴシック" pitchFamily="49" charset="-128"/>
                <a:ea typeface="ＭＳ ゴシック" pitchFamily="49" charset="-128"/>
              </a:rPr>
              <a:t>   </a:t>
            </a:r>
            <a:r>
              <a:rPr lang="en-US" altLang="ja-JP" sz="1400" dirty="0" smtClean="0">
                <a:ln>
                  <a:solidFill>
                    <a:schemeClr val="tx1">
                      <a:lumMod val="65000"/>
                      <a:lumOff val="35000"/>
                    </a:schemeClr>
                  </a:solidFill>
                </a:ln>
                <a:latin typeface="ＭＳ ゴシック" pitchFamily="49" charset="-128"/>
                <a:ea typeface="ＭＳ ゴシック" pitchFamily="49" charset="-128"/>
              </a:rPr>
              <a:t>12327 </a:t>
            </a:r>
            <a:r>
              <a:rPr lang="en-US" altLang="ja-JP" sz="1400" dirty="0" err="1" smtClean="0">
                <a:ln>
                  <a:solidFill>
                    <a:schemeClr val="tx1">
                      <a:lumMod val="65000"/>
                      <a:lumOff val="35000"/>
                    </a:schemeClr>
                  </a:solidFill>
                </a:ln>
                <a:latin typeface="ＭＳ ゴシック" pitchFamily="49" charset="-128"/>
                <a:ea typeface="ＭＳ ゴシック" pitchFamily="49" charset="-128"/>
              </a:rPr>
              <a:t>mitty</a:t>
            </a:r>
            <a:r>
              <a:rPr lang="en-US" altLang="ja-JP" sz="1400" dirty="0" smtClean="0">
                <a:ln>
                  <a:solidFill>
                    <a:schemeClr val="tx1">
                      <a:lumMod val="65000"/>
                      <a:lumOff val="35000"/>
                    </a:schemeClr>
                  </a:solidFill>
                </a:ln>
                <a:latin typeface="ＭＳ ゴシック" pitchFamily="49" charset="-128"/>
                <a:ea typeface="ＭＳ ゴシック" pitchFamily="49" charset="-128"/>
              </a:rPr>
              <a:t>    3u  IPv4  18417      0t0     TCP *:12345 (LISTEN)</a:t>
            </a:r>
            <a:endParaRPr lang="en-US" altLang="ja-JP" sz="1600" dirty="0" smtClean="0">
              <a:ln>
                <a:solidFill>
                  <a:schemeClr val="tx1">
                    <a:lumMod val="65000"/>
                    <a:lumOff val="35000"/>
                  </a:schemeClr>
                </a:solidFill>
              </a:ln>
              <a:latin typeface="ＭＳ ゴシック" pitchFamily="49" charset="-128"/>
              <a:ea typeface="ＭＳ ゴシック" pitchFamily="49" charset="-128"/>
            </a:endParaRPr>
          </a:p>
          <a:p>
            <a:endParaRPr kumimoji="1" lang="ja-JP" altLang="en-US" sz="2000"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12</a:t>
            </a:fld>
            <a:endParaRPr lang="en-US" altLang="ja-JP"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connect to server</a:t>
            </a:r>
            <a:endParaRPr kumimoji="1" lang="ja-JP" altLang="en-US" dirty="0"/>
          </a:p>
        </p:txBody>
      </p:sp>
      <p:sp>
        <p:nvSpPr>
          <p:cNvPr id="3" name="コンテンツ プレースホルダ 2"/>
          <p:cNvSpPr>
            <a:spLocks noGrp="1"/>
          </p:cNvSpPr>
          <p:nvPr>
            <p:ph idx="1"/>
          </p:nvPr>
        </p:nvSpPr>
        <p:spPr/>
        <p:txBody>
          <a:bodyPr>
            <a:normAutofit/>
          </a:bodyPr>
          <a:lstStyle/>
          <a:p>
            <a:r>
              <a:rPr kumimoji="1" lang="en-US" altLang="ja-JP" dirty="0" smtClean="0"/>
              <a:t>telnet</a:t>
            </a:r>
            <a:r>
              <a:rPr kumimoji="1" lang="ja-JP" altLang="en-US" dirty="0" smtClean="0"/>
              <a:t>コマンドで</a:t>
            </a:r>
            <a:r>
              <a:rPr kumimoji="1" lang="en-US" altLang="ja-JP" dirty="0" smtClean="0"/>
              <a:t>echo</a:t>
            </a:r>
            <a:r>
              <a:rPr kumimoji="1" lang="ja-JP" altLang="en-US" dirty="0" smtClean="0"/>
              <a:t>サーバへ接続</a:t>
            </a:r>
            <a:endParaRPr lang="en-US" altLang="ja-JP" dirty="0" smtClean="0"/>
          </a:p>
          <a:p>
            <a:endParaRPr lang="en-US" altLang="ja-JP" sz="2000" dirty="0" smtClean="0">
              <a:latin typeface="ＭＳ ゴシック" pitchFamily="49" charset="-128"/>
              <a:ea typeface="ＭＳ ゴシック" pitchFamily="49" charset="-128"/>
            </a:endParaRPr>
          </a:p>
          <a:p>
            <a:r>
              <a:rPr lang="en-US" altLang="ja-JP" sz="2000" dirty="0" err="1" smtClean="0">
                <a:latin typeface="ＭＳ ゴシック" pitchFamily="49" charset="-128"/>
                <a:ea typeface="ＭＳ ゴシック" pitchFamily="49" charset="-128"/>
              </a:rPr>
              <a:t>debian</a:t>
            </a:r>
            <a:r>
              <a:rPr lang="en-US" altLang="ja-JP" sz="2000" dirty="0" smtClean="0">
                <a:latin typeface="ＭＳ ゴシック" pitchFamily="49" charset="-128"/>
                <a:ea typeface="ＭＳ ゴシック" pitchFamily="49" charset="-128"/>
              </a:rPr>
              <a:t>$ telnet 192.168.10.102 12345</a:t>
            </a:r>
          </a:p>
          <a:p>
            <a:r>
              <a:rPr lang="en-US" altLang="ja-JP" sz="2000" dirty="0" err="1" smtClean="0">
                <a:latin typeface="ＭＳ ゴシック" pitchFamily="49" charset="-128"/>
                <a:ea typeface="ＭＳ ゴシック" pitchFamily="49" charset="-128"/>
              </a:rPr>
              <a:t>mitty@quantal</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sudo</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lsof</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i</a:t>
            </a:r>
            <a:r>
              <a:rPr lang="en-US" altLang="ja-JP" sz="2000" dirty="0" smtClean="0">
                <a:latin typeface="ＭＳ ゴシック" pitchFamily="49" charset="-128"/>
                <a:ea typeface="ＭＳ ゴシック" pitchFamily="49" charset="-128"/>
              </a:rPr>
              <a:t> | </a:t>
            </a:r>
            <a:r>
              <a:rPr lang="en-US" altLang="ja-JP" sz="2000" dirty="0" err="1" smtClean="0">
                <a:latin typeface="ＭＳ ゴシック" pitchFamily="49" charset="-128"/>
                <a:ea typeface="ＭＳ ゴシック" pitchFamily="49" charset="-128"/>
              </a:rPr>
              <a:t>grep</a:t>
            </a:r>
            <a:r>
              <a:rPr lang="en-US" altLang="ja-JP" sz="2000" dirty="0" smtClean="0">
                <a:latin typeface="ＭＳ ゴシック" pitchFamily="49" charset="-128"/>
                <a:ea typeface="ＭＳ ゴシック" pitchFamily="49" charset="-128"/>
              </a:rPr>
              <a:t> 12345</a:t>
            </a:r>
          </a:p>
          <a:p>
            <a:pPr lvl="1">
              <a:buNone/>
            </a:pPr>
            <a:r>
              <a:rPr lang="en-US" altLang="ja-JP" sz="1000" dirty="0" err="1" smtClean="0">
                <a:ln>
                  <a:solidFill>
                    <a:schemeClr val="tx1">
                      <a:lumMod val="65000"/>
                      <a:lumOff val="35000"/>
                    </a:schemeClr>
                  </a:solidFill>
                </a:ln>
                <a:latin typeface="ＭＳ ゴシック" pitchFamily="49" charset="-128"/>
                <a:ea typeface="ＭＳ ゴシック" pitchFamily="49" charset="-128"/>
              </a:rPr>
              <a:t>a.out</a:t>
            </a:r>
            <a:r>
              <a:rPr lang="en-US" altLang="ja-JP" sz="1000" dirty="0" smtClean="0">
                <a:ln>
                  <a:solidFill>
                    <a:schemeClr val="tx1">
                      <a:lumMod val="65000"/>
                      <a:lumOff val="35000"/>
                    </a:schemeClr>
                  </a:solidFill>
                </a:ln>
                <a:latin typeface="ＭＳ ゴシック" pitchFamily="49" charset="-128"/>
                <a:ea typeface="ＭＳ ゴシック" pitchFamily="49" charset="-128"/>
              </a:rPr>
              <a:t>    12327 </a:t>
            </a:r>
            <a:r>
              <a:rPr lang="en-US" altLang="ja-JP" sz="1000" dirty="0" err="1" smtClean="0">
                <a:ln>
                  <a:solidFill>
                    <a:schemeClr val="tx1">
                      <a:lumMod val="65000"/>
                      <a:lumOff val="35000"/>
                    </a:schemeClr>
                  </a:solidFill>
                </a:ln>
                <a:latin typeface="ＭＳ ゴシック" pitchFamily="49" charset="-128"/>
                <a:ea typeface="ＭＳ ゴシック" pitchFamily="49" charset="-128"/>
              </a:rPr>
              <a:t>mitty</a:t>
            </a:r>
            <a:r>
              <a:rPr lang="en-US" altLang="ja-JP" sz="1000" dirty="0" smtClean="0">
                <a:ln>
                  <a:solidFill>
                    <a:schemeClr val="tx1">
                      <a:lumMod val="65000"/>
                      <a:lumOff val="35000"/>
                    </a:schemeClr>
                  </a:solidFill>
                </a:ln>
                <a:latin typeface="ＭＳ ゴシック" pitchFamily="49" charset="-128"/>
                <a:ea typeface="ＭＳ ゴシック" pitchFamily="49" charset="-128"/>
              </a:rPr>
              <a:t>    3u  IPv4  18417      0t0  TCP *:12345 (LISTEN)</a:t>
            </a:r>
          </a:p>
          <a:p>
            <a:pPr lvl="1">
              <a:buNone/>
            </a:pPr>
            <a:r>
              <a:rPr lang="en-US" altLang="ja-JP" sz="1000" dirty="0" err="1" smtClean="0">
                <a:ln>
                  <a:solidFill>
                    <a:schemeClr val="tx1">
                      <a:lumMod val="65000"/>
                      <a:lumOff val="35000"/>
                    </a:schemeClr>
                  </a:solidFill>
                </a:ln>
                <a:latin typeface="ＭＳ ゴシック" pitchFamily="49" charset="-128"/>
                <a:ea typeface="ＭＳ ゴシック" pitchFamily="49" charset="-128"/>
              </a:rPr>
              <a:t>a.out</a:t>
            </a:r>
            <a:r>
              <a:rPr lang="en-US" altLang="ja-JP" sz="1000" dirty="0" smtClean="0">
                <a:ln>
                  <a:solidFill>
                    <a:schemeClr val="tx1">
                      <a:lumMod val="65000"/>
                      <a:lumOff val="35000"/>
                    </a:schemeClr>
                  </a:solidFill>
                </a:ln>
                <a:latin typeface="ＭＳ ゴシック" pitchFamily="49" charset="-128"/>
                <a:ea typeface="ＭＳ ゴシック" pitchFamily="49" charset="-128"/>
              </a:rPr>
              <a:t>    12327 </a:t>
            </a:r>
            <a:r>
              <a:rPr lang="en-US" altLang="ja-JP" sz="1000" dirty="0" err="1" smtClean="0">
                <a:ln>
                  <a:solidFill>
                    <a:schemeClr val="tx1">
                      <a:lumMod val="65000"/>
                      <a:lumOff val="35000"/>
                    </a:schemeClr>
                  </a:solidFill>
                </a:ln>
                <a:latin typeface="ＭＳ ゴシック" pitchFamily="49" charset="-128"/>
                <a:ea typeface="ＭＳ ゴシック" pitchFamily="49" charset="-128"/>
              </a:rPr>
              <a:t>mitty</a:t>
            </a:r>
            <a:r>
              <a:rPr lang="en-US" altLang="ja-JP" sz="1000" dirty="0" smtClean="0">
                <a:ln>
                  <a:solidFill>
                    <a:schemeClr val="tx1">
                      <a:lumMod val="65000"/>
                      <a:lumOff val="35000"/>
                    </a:schemeClr>
                  </a:solidFill>
                </a:ln>
                <a:latin typeface="ＭＳ ゴシック" pitchFamily="49" charset="-128"/>
                <a:ea typeface="ＭＳ ゴシック" pitchFamily="49" charset="-128"/>
              </a:rPr>
              <a:t>    4u  IPv4  18418      0t0  TCP 192.168.10.102:12345-&gt;192.168.10.222:58085 (ESTABLISHED)</a:t>
            </a:r>
          </a:p>
          <a:p>
            <a:pPr lvl="1">
              <a:buNone/>
            </a:pPr>
            <a:r>
              <a:rPr lang="en-US" altLang="ja-JP" sz="1000" dirty="0" err="1" smtClean="0">
                <a:ln>
                  <a:solidFill>
                    <a:schemeClr val="tx1">
                      <a:lumMod val="65000"/>
                      <a:lumOff val="35000"/>
                    </a:schemeClr>
                  </a:solidFill>
                </a:ln>
                <a:latin typeface="ＭＳ ゴシック" pitchFamily="49" charset="-128"/>
                <a:ea typeface="ＭＳ ゴシック" pitchFamily="49" charset="-128"/>
              </a:rPr>
              <a:t>a.out</a:t>
            </a:r>
            <a:r>
              <a:rPr lang="en-US" altLang="ja-JP" sz="1000" dirty="0" smtClean="0">
                <a:ln>
                  <a:solidFill>
                    <a:schemeClr val="tx1">
                      <a:lumMod val="65000"/>
                      <a:lumOff val="35000"/>
                    </a:schemeClr>
                  </a:solidFill>
                </a:ln>
                <a:latin typeface="ＭＳ ゴシック" pitchFamily="49" charset="-128"/>
                <a:ea typeface="ＭＳ ゴシック" pitchFamily="49" charset="-128"/>
              </a:rPr>
              <a:t>    12327 </a:t>
            </a:r>
            <a:r>
              <a:rPr lang="en-US" altLang="ja-JP" sz="1000" dirty="0" err="1" smtClean="0">
                <a:ln>
                  <a:solidFill>
                    <a:schemeClr val="tx1">
                      <a:lumMod val="65000"/>
                      <a:lumOff val="35000"/>
                    </a:schemeClr>
                  </a:solidFill>
                </a:ln>
                <a:latin typeface="ＭＳ ゴシック" pitchFamily="49" charset="-128"/>
                <a:ea typeface="ＭＳ ゴシック" pitchFamily="49" charset="-128"/>
              </a:rPr>
              <a:t>mitty</a:t>
            </a:r>
            <a:r>
              <a:rPr lang="en-US" altLang="ja-JP" sz="1000" dirty="0" smtClean="0">
                <a:ln>
                  <a:solidFill>
                    <a:schemeClr val="tx1">
                      <a:lumMod val="65000"/>
                      <a:lumOff val="35000"/>
                    </a:schemeClr>
                  </a:solidFill>
                </a:ln>
                <a:latin typeface="ＭＳ ゴシック" pitchFamily="49" charset="-128"/>
                <a:ea typeface="ＭＳ ゴシック" pitchFamily="49" charset="-128"/>
              </a:rPr>
              <a:t>    5u  IPv4  18418      0t0  TCP 192.168.10.102:12345-&gt;192.168.10.222:58085 (ESTABLISHED</a:t>
            </a:r>
            <a:r>
              <a:rPr lang="en-US" altLang="ja-JP" sz="1000" dirty="0" smtClean="0">
                <a:ln>
                  <a:solidFill>
                    <a:schemeClr val="tx1">
                      <a:lumMod val="65000"/>
                      <a:lumOff val="35000"/>
                    </a:schemeClr>
                  </a:solidFill>
                </a:ln>
                <a:latin typeface="ＭＳ ゴシック" pitchFamily="49" charset="-128"/>
                <a:ea typeface="ＭＳ ゴシック" pitchFamily="49" charset="-128"/>
              </a:rPr>
              <a:t>)</a:t>
            </a:r>
          </a:p>
          <a:p>
            <a:pPr>
              <a:buNone/>
            </a:pPr>
            <a:endParaRPr lang="en-US" altLang="ja-JP" sz="1600" dirty="0" smtClean="0">
              <a:latin typeface="ＭＳ ゴシック" pitchFamily="49" charset="-128"/>
              <a:ea typeface="ＭＳ ゴシック" pitchFamily="49" charset="-128"/>
            </a:endParaRPr>
          </a:p>
          <a:p>
            <a:r>
              <a:rPr kumimoji="1" lang="ja-JP" altLang="en-US" sz="2400" dirty="0" smtClean="0">
                <a:latin typeface="+mn-ea"/>
              </a:rPr>
              <a:t>ファイルディスクリプタ</a:t>
            </a:r>
            <a:endParaRPr kumimoji="1" lang="en-US" altLang="ja-JP" sz="2400" dirty="0" smtClean="0">
              <a:latin typeface="+mn-ea"/>
            </a:endParaRPr>
          </a:p>
          <a:p>
            <a:pPr lvl="1"/>
            <a:r>
              <a:rPr lang="en-US" altLang="ja-JP" sz="1800" dirty="0" smtClean="0">
                <a:latin typeface="+mn-ea"/>
              </a:rPr>
              <a:t>3</a:t>
            </a:r>
            <a:r>
              <a:rPr lang="ja-JP" altLang="en-US" sz="1800" dirty="0" smtClean="0">
                <a:latin typeface="+mn-ea"/>
              </a:rPr>
              <a:t>で</a:t>
            </a:r>
            <a:r>
              <a:rPr lang="en-US" altLang="ja-JP" sz="1800" dirty="0" smtClean="0">
                <a:latin typeface="+mn-ea"/>
              </a:rPr>
              <a:t>accept</a:t>
            </a:r>
          </a:p>
          <a:p>
            <a:pPr lvl="1"/>
            <a:r>
              <a:rPr lang="en-US" altLang="ja-JP" sz="1800" dirty="0" smtClean="0">
                <a:latin typeface="+mn-ea"/>
              </a:rPr>
              <a:t>4 </a:t>
            </a:r>
            <a:r>
              <a:rPr lang="ja-JP" altLang="en-US" sz="1800" dirty="0" smtClean="0">
                <a:latin typeface="+mn-ea"/>
              </a:rPr>
              <a:t>で </a:t>
            </a:r>
            <a:r>
              <a:rPr lang="en-US" altLang="ja-JP" sz="1800" dirty="0" smtClean="0">
                <a:latin typeface="+mn-ea"/>
              </a:rPr>
              <a:t>client</a:t>
            </a:r>
            <a:r>
              <a:rPr lang="ja-JP" altLang="en-US" sz="1800" dirty="0" smtClean="0">
                <a:latin typeface="+mn-ea"/>
              </a:rPr>
              <a:t>へ</a:t>
            </a:r>
            <a:r>
              <a:rPr lang="en-US" altLang="ja-JP" sz="1800" dirty="0" smtClean="0">
                <a:latin typeface="+mn-ea"/>
              </a:rPr>
              <a:t>write</a:t>
            </a:r>
          </a:p>
          <a:p>
            <a:pPr lvl="1"/>
            <a:r>
              <a:rPr lang="en-US" altLang="ja-JP" sz="1800" dirty="0" smtClean="0">
                <a:latin typeface="+mn-ea"/>
              </a:rPr>
              <a:t>5 = dup(4) </a:t>
            </a:r>
            <a:r>
              <a:rPr lang="ja-JP" altLang="en-US" sz="1800" dirty="0" smtClean="0">
                <a:latin typeface="+mn-ea"/>
              </a:rPr>
              <a:t>を用いて</a:t>
            </a:r>
            <a:r>
              <a:rPr lang="en-US" altLang="ja-JP" sz="1800" dirty="0" smtClean="0">
                <a:latin typeface="+mn-ea"/>
              </a:rPr>
              <a:t>client</a:t>
            </a:r>
            <a:r>
              <a:rPr lang="ja-JP" altLang="en-US" sz="1800" dirty="0" smtClean="0">
                <a:latin typeface="+mn-ea"/>
              </a:rPr>
              <a:t>から</a:t>
            </a:r>
            <a:r>
              <a:rPr lang="en-US" altLang="ja-JP" sz="1800" dirty="0" smtClean="0">
                <a:latin typeface="+mn-ea"/>
              </a:rPr>
              <a:t>read</a:t>
            </a:r>
            <a:endParaRPr kumimoji="1" lang="ja-JP" altLang="en-US" sz="1800" dirty="0">
              <a:latin typeface="+mn-ea"/>
            </a:endParaRPr>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13</a:t>
            </a:fld>
            <a:endParaRPr lang="en-US" altLang="ja-JP"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dump </a:t>
            </a:r>
            <a:r>
              <a:rPr kumimoji="1" lang="en-US" altLang="ja-JP" dirty="0" err="1" smtClean="0"/>
              <a:t>tcp</a:t>
            </a:r>
            <a:r>
              <a:rPr kumimoji="1" lang="en-US" altLang="ja-JP" dirty="0" smtClean="0"/>
              <a:t> connection to files</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lang="en-US" altLang="ja-JP" sz="2000" dirty="0" err="1" smtClean="0">
                <a:latin typeface="ＭＳ ゴシック" pitchFamily="49" charset="-128"/>
                <a:ea typeface="ＭＳ ゴシック" pitchFamily="49" charset="-128"/>
              </a:rPr>
              <a:t>mitty@quantal</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sudo</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crtools</a:t>
            </a:r>
            <a:r>
              <a:rPr lang="en-US" altLang="ja-JP" sz="2000" dirty="0" smtClean="0">
                <a:latin typeface="ＭＳ ゴシック" pitchFamily="49" charset="-128"/>
                <a:ea typeface="ＭＳ ゴシック" pitchFamily="49" charset="-128"/>
              </a:rPr>
              <a:t>/</a:t>
            </a:r>
            <a:r>
              <a:rPr lang="en-US" altLang="ja-JP" sz="2000" dirty="0" err="1" smtClean="0">
                <a:latin typeface="ＭＳ ゴシック" pitchFamily="49" charset="-128"/>
                <a:ea typeface="ＭＳ ゴシック" pitchFamily="49" charset="-128"/>
              </a:rPr>
              <a:t>crtools</a:t>
            </a:r>
            <a:r>
              <a:rPr lang="en-US" altLang="ja-JP" sz="2000" dirty="0" smtClean="0">
                <a:latin typeface="ＭＳ ゴシック" pitchFamily="49" charset="-128"/>
                <a:ea typeface="ＭＳ ゴシック" pitchFamily="49" charset="-128"/>
              </a:rPr>
              <a:t> </a:t>
            </a:r>
            <a:r>
              <a:rPr lang="en-US" altLang="ja-JP" sz="2000" b="1" dirty="0" smtClean="0">
                <a:solidFill>
                  <a:srgbClr val="FF0000"/>
                </a:solidFill>
                <a:latin typeface="ＭＳ ゴシック" pitchFamily="49" charset="-128"/>
                <a:ea typeface="ＭＳ ゴシック" pitchFamily="49" charset="-128"/>
              </a:rPr>
              <a:t>dump</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tcp</a:t>
            </a:r>
            <a:r>
              <a:rPr lang="en-US" altLang="ja-JP" sz="2000" dirty="0" smtClean="0">
                <a:latin typeface="ＭＳ ゴシック" pitchFamily="49" charset="-128"/>
                <a:ea typeface="ＭＳ ゴシック" pitchFamily="49" charset="-128"/>
              </a:rPr>
              <a:t>-established -t </a:t>
            </a:r>
            <a:r>
              <a:rPr lang="en-US" altLang="ja-JP" sz="2000" dirty="0" smtClean="0">
                <a:latin typeface="ＭＳ ゴシック" pitchFamily="49" charset="-128"/>
                <a:ea typeface="ＭＳ ゴシック" pitchFamily="49" charset="-128"/>
              </a:rPr>
              <a:t>12327</a:t>
            </a:r>
          </a:p>
          <a:p>
            <a:pPr>
              <a:buNone/>
            </a:pPr>
            <a:r>
              <a:rPr lang="en-US" altLang="ja-JP" sz="1600" dirty="0" smtClean="0">
                <a:ln>
                  <a:solidFill>
                    <a:schemeClr val="tx1">
                      <a:lumMod val="65000"/>
                      <a:lumOff val="35000"/>
                    </a:schemeClr>
                  </a:solidFill>
                </a:ln>
                <a:latin typeface="ＭＳ ゴシック" pitchFamily="49" charset="-128"/>
                <a:ea typeface="ＭＳ ゴシック" pitchFamily="49" charset="-128"/>
              </a:rPr>
              <a:t>	Error </a:t>
            </a:r>
            <a:r>
              <a:rPr lang="en-US" altLang="ja-JP" sz="1600" dirty="0" smtClean="0">
                <a:ln>
                  <a:solidFill>
                    <a:schemeClr val="tx1">
                      <a:lumMod val="65000"/>
                      <a:lumOff val="35000"/>
                    </a:schemeClr>
                  </a:solidFill>
                </a:ln>
                <a:latin typeface="ＭＳ ゴシック" pitchFamily="49" charset="-128"/>
                <a:ea typeface="ＭＳ ゴシック" pitchFamily="49" charset="-128"/>
              </a:rPr>
              <a:t>(libnetlink.c:44): ERROR 2 reported by </a:t>
            </a:r>
            <a:r>
              <a:rPr lang="en-US" altLang="ja-JP" sz="1600" dirty="0" err="1" smtClean="0">
                <a:ln>
                  <a:solidFill>
                    <a:schemeClr val="tx1">
                      <a:lumMod val="65000"/>
                      <a:lumOff val="35000"/>
                    </a:schemeClr>
                  </a:solidFill>
                </a:ln>
                <a:latin typeface="ＭＳ ゴシック" pitchFamily="49" charset="-128"/>
                <a:ea typeface="ＭＳ ゴシック" pitchFamily="49" charset="-128"/>
              </a:rPr>
              <a:t>netlink</a:t>
            </a:r>
            <a:endParaRPr kumimoji="1" lang="en-US" altLang="ja-JP" sz="1600" dirty="0" smtClean="0">
              <a:ln>
                <a:solidFill>
                  <a:schemeClr val="tx1">
                    <a:lumMod val="65000"/>
                    <a:lumOff val="35000"/>
                  </a:schemeClr>
                </a:solidFill>
              </a:ln>
              <a:latin typeface="ＭＳ ゴシック" pitchFamily="49" charset="-128"/>
              <a:ea typeface="ＭＳ ゴシック" pitchFamily="49" charset="-128"/>
            </a:endParaRPr>
          </a:p>
          <a:p>
            <a:endParaRPr kumimoji="1" lang="en-US" altLang="ja-JP" sz="1800" dirty="0" smtClean="0">
              <a:latin typeface="ＭＳ ゴシック" pitchFamily="49" charset="-128"/>
              <a:ea typeface="ＭＳ ゴシック" pitchFamily="49" charset="-128"/>
            </a:endParaRPr>
          </a:p>
          <a:p>
            <a:r>
              <a:rPr lang="en-US" altLang="ja-JP" sz="2000" dirty="0" err="1" smtClean="0">
                <a:latin typeface="ＭＳ ゴシック" pitchFamily="49" charset="-128"/>
                <a:ea typeface="ＭＳ ゴシック" pitchFamily="49" charset="-128"/>
              </a:rPr>
              <a:t>mitty@quantal</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ls</a:t>
            </a:r>
            <a:r>
              <a:rPr lang="en-US" altLang="ja-JP" sz="2000" dirty="0" smtClean="0">
                <a:latin typeface="ＭＳ ゴシック" pitchFamily="49" charset="-128"/>
                <a:ea typeface="ＭＳ ゴシック" pitchFamily="49" charset="-128"/>
              </a:rPr>
              <a:t> -l *.img</a:t>
            </a:r>
          </a:p>
          <a:p>
            <a:pPr lvl="1">
              <a:buNone/>
            </a:pPr>
            <a:r>
              <a:rPr lang="en-US" altLang="ja-JP" sz="1400" dirty="0" smtClean="0">
                <a:ln>
                  <a:solidFill>
                    <a:schemeClr val="tx1">
                      <a:lumMod val="65000"/>
                      <a:lumOff val="35000"/>
                    </a:schemeClr>
                  </a:solidFill>
                </a:ln>
                <a:latin typeface="ＭＳ ゴシック" pitchFamily="49" charset="-128"/>
                <a:ea typeface="ＭＳ ゴシック" pitchFamily="49" charset="-128"/>
              </a:rPr>
              <a:t>-</a:t>
            </a:r>
            <a:r>
              <a:rPr lang="en-US" altLang="ja-JP" sz="1400" dirty="0" err="1" smtClean="0">
                <a:ln>
                  <a:solidFill>
                    <a:schemeClr val="tx1">
                      <a:lumMod val="65000"/>
                      <a:lumOff val="35000"/>
                    </a:schemeClr>
                  </a:solidFill>
                </a:ln>
                <a:latin typeface="ＭＳ ゴシック" pitchFamily="49" charset="-128"/>
                <a:ea typeface="ＭＳ ゴシック" pitchFamily="49" charset="-128"/>
              </a:rPr>
              <a:t>rw</a:t>
            </a:r>
            <a:r>
              <a:rPr lang="en-US" altLang="ja-JP" sz="1400" dirty="0" smtClean="0">
                <a:ln>
                  <a:solidFill>
                    <a:schemeClr val="tx1">
                      <a:lumMod val="65000"/>
                      <a:lumOff val="35000"/>
                    </a:schemeClr>
                  </a:solidFill>
                </a:ln>
                <a:latin typeface="ＭＳ ゴシック" pitchFamily="49" charset="-128"/>
                <a:ea typeface="ＭＳ ゴシック" pitchFamily="49" charset="-128"/>
              </a:rPr>
              <a:t>-r--r-- 1 root </a:t>
            </a:r>
            <a:r>
              <a:rPr lang="en-US" altLang="ja-JP" sz="1400" dirty="0" err="1" smtClean="0">
                <a:ln>
                  <a:solidFill>
                    <a:schemeClr val="tx1">
                      <a:lumMod val="65000"/>
                      <a:lumOff val="35000"/>
                    </a:schemeClr>
                  </a:solidFill>
                </a:ln>
                <a:latin typeface="ＭＳ ゴシック" pitchFamily="49" charset="-128"/>
                <a:ea typeface="ＭＳ ゴシック" pitchFamily="49" charset="-128"/>
              </a:rPr>
              <a:t>root</a:t>
            </a:r>
            <a:r>
              <a:rPr lang="en-US" altLang="ja-JP" sz="1400" dirty="0" smtClean="0">
                <a:ln>
                  <a:solidFill>
                    <a:schemeClr val="tx1">
                      <a:lumMod val="65000"/>
                      <a:lumOff val="35000"/>
                    </a:schemeClr>
                  </a:solidFill>
                </a:ln>
                <a:latin typeface="ＭＳ ゴシック" pitchFamily="49" charset="-128"/>
                <a:ea typeface="ＭＳ ゴシック" pitchFamily="49" charset="-128"/>
              </a:rPr>
              <a:t>    466 Sep  6 16:11 core-12327.img</a:t>
            </a:r>
          </a:p>
          <a:p>
            <a:pPr lvl="1">
              <a:buNone/>
            </a:pPr>
            <a:r>
              <a:rPr lang="en-US" altLang="ja-JP" sz="1400" dirty="0" smtClean="0">
                <a:ln>
                  <a:solidFill>
                    <a:schemeClr val="tx1">
                      <a:lumMod val="65000"/>
                      <a:lumOff val="35000"/>
                    </a:schemeClr>
                  </a:solidFill>
                </a:ln>
                <a:latin typeface="ＭＳ ゴシック" pitchFamily="49" charset="-128"/>
                <a:ea typeface="ＭＳ ゴシック" pitchFamily="49" charset="-128"/>
              </a:rPr>
              <a:t>-</a:t>
            </a:r>
            <a:r>
              <a:rPr lang="en-US" altLang="ja-JP" sz="1400" dirty="0" err="1" smtClean="0">
                <a:ln>
                  <a:solidFill>
                    <a:schemeClr val="tx1">
                      <a:lumMod val="65000"/>
                      <a:lumOff val="35000"/>
                    </a:schemeClr>
                  </a:solidFill>
                </a:ln>
                <a:latin typeface="ＭＳ ゴシック" pitchFamily="49" charset="-128"/>
                <a:ea typeface="ＭＳ ゴシック" pitchFamily="49" charset="-128"/>
              </a:rPr>
              <a:t>rw</a:t>
            </a:r>
            <a:r>
              <a:rPr lang="en-US" altLang="ja-JP" sz="1400" dirty="0" smtClean="0">
                <a:ln>
                  <a:solidFill>
                    <a:schemeClr val="tx1">
                      <a:lumMod val="65000"/>
                      <a:lumOff val="35000"/>
                    </a:schemeClr>
                  </a:solidFill>
                </a:ln>
                <a:latin typeface="ＭＳ ゴシック" pitchFamily="49" charset="-128"/>
                <a:ea typeface="ＭＳ ゴシック" pitchFamily="49" charset="-128"/>
              </a:rPr>
              <a:t>-r--r-- 1 root </a:t>
            </a:r>
            <a:r>
              <a:rPr lang="en-US" altLang="ja-JP" sz="1400" dirty="0" err="1" smtClean="0">
                <a:ln>
                  <a:solidFill>
                    <a:schemeClr val="tx1">
                      <a:lumMod val="65000"/>
                      <a:lumOff val="35000"/>
                    </a:schemeClr>
                  </a:solidFill>
                </a:ln>
                <a:latin typeface="ＭＳ ゴシック" pitchFamily="49" charset="-128"/>
                <a:ea typeface="ＭＳ ゴシック" pitchFamily="49" charset="-128"/>
              </a:rPr>
              <a:t>root</a:t>
            </a:r>
            <a:r>
              <a:rPr lang="en-US" altLang="ja-JP" sz="1400" dirty="0" smtClean="0">
                <a:ln>
                  <a:solidFill>
                    <a:schemeClr val="tx1">
                      <a:lumMod val="65000"/>
                      <a:lumOff val="35000"/>
                    </a:schemeClr>
                  </a:solidFill>
                </a:ln>
                <a:latin typeface="ＭＳ ゴシック" pitchFamily="49" charset="-128"/>
                <a:ea typeface="ＭＳ ゴシック" pitchFamily="49" charset="-128"/>
              </a:rPr>
              <a:t>     58 Sep  6 16:11 creds-12327.img</a:t>
            </a:r>
          </a:p>
          <a:p>
            <a:pPr lvl="1">
              <a:buNone/>
            </a:pPr>
            <a:r>
              <a:rPr lang="en-US" altLang="ja-JP" sz="1400" dirty="0" smtClean="0">
                <a:ln>
                  <a:solidFill>
                    <a:schemeClr val="tx1">
                      <a:lumMod val="65000"/>
                      <a:lumOff val="35000"/>
                    </a:schemeClr>
                  </a:solidFill>
                </a:ln>
                <a:latin typeface="ＭＳ ゴシック" pitchFamily="49" charset="-128"/>
                <a:ea typeface="ＭＳ ゴシック" pitchFamily="49" charset="-128"/>
              </a:rPr>
              <a:t>-</a:t>
            </a:r>
            <a:r>
              <a:rPr lang="en-US" altLang="ja-JP" sz="1400" dirty="0" err="1" smtClean="0">
                <a:ln>
                  <a:solidFill>
                    <a:schemeClr val="tx1">
                      <a:lumMod val="65000"/>
                      <a:lumOff val="35000"/>
                    </a:schemeClr>
                  </a:solidFill>
                </a:ln>
                <a:latin typeface="ＭＳ ゴシック" pitchFamily="49" charset="-128"/>
                <a:ea typeface="ＭＳ ゴシック" pitchFamily="49" charset="-128"/>
              </a:rPr>
              <a:t>rw</a:t>
            </a:r>
            <a:r>
              <a:rPr lang="en-US" altLang="ja-JP" sz="1400" dirty="0" smtClean="0">
                <a:ln>
                  <a:solidFill>
                    <a:schemeClr val="tx1">
                      <a:lumMod val="65000"/>
                      <a:lumOff val="35000"/>
                    </a:schemeClr>
                  </a:solidFill>
                </a:ln>
                <a:latin typeface="ＭＳ ゴシック" pitchFamily="49" charset="-128"/>
                <a:ea typeface="ＭＳ ゴシック" pitchFamily="49" charset="-128"/>
              </a:rPr>
              <a:t>-r--r-- 1 root </a:t>
            </a:r>
            <a:r>
              <a:rPr lang="en-US" altLang="ja-JP" sz="1400" dirty="0" err="1" smtClean="0">
                <a:ln>
                  <a:solidFill>
                    <a:schemeClr val="tx1">
                      <a:lumMod val="65000"/>
                      <a:lumOff val="35000"/>
                    </a:schemeClr>
                  </a:solidFill>
                </a:ln>
                <a:latin typeface="ＭＳ ゴシック" pitchFamily="49" charset="-128"/>
                <a:ea typeface="ＭＳ ゴシック" pitchFamily="49" charset="-128"/>
              </a:rPr>
              <a:t>root</a:t>
            </a:r>
            <a:r>
              <a:rPr lang="en-US" altLang="ja-JP" sz="1400" dirty="0" smtClean="0">
                <a:ln>
                  <a:solidFill>
                    <a:schemeClr val="tx1">
                      <a:lumMod val="65000"/>
                      <a:lumOff val="35000"/>
                    </a:schemeClr>
                  </a:solidFill>
                </a:ln>
                <a:latin typeface="ＭＳ ゴシック" pitchFamily="49" charset="-128"/>
                <a:ea typeface="ＭＳ ゴシック" pitchFamily="49" charset="-128"/>
              </a:rPr>
              <a:t>      4 Sep  6 16:11 eventfd.img</a:t>
            </a:r>
          </a:p>
          <a:p>
            <a:pPr lvl="1">
              <a:buNone/>
            </a:pPr>
            <a:r>
              <a:rPr lang="en-US" altLang="ja-JP" sz="1400" dirty="0" smtClean="0">
                <a:ln>
                  <a:solidFill>
                    <a:schemeClr val="tx1">
                      <a:lumMod val="65000"/>
                      <a:lumOff val="35000"/>
                    </a:schemeClr>
                  </a:solidFill>
                </a:ln>
                <a:latin typeface="ＭＳ ゴシック" pitchFamily="49" charset="-128"/>
                <a:ea typeface="ＭＳ ゴシック" pitchFamily="49" charset="-128"/>
              </a:rPr>
              <a:t>-</a:t>
            </a:r>
            <a:r>
              <a:rPr lang="en-US" altLang="ja-JP" sz="1400" dirty="0" err="1" smtClean="0">
                <a:ln>
                  <a:solidFill>
                    <a:schemeClr val="tx1">
                      <a:lumMod val="65000"/>
                      <a:lumOff val="35000"/>
                    </a:schemeClr>
                  </a:solidFill>
                </a:ln>
                <a:latin typeface="ＭＳ ゴシック" pitchFamily="49" charset="-128"/>
                <a:ea typeface="ＭＳ ゴシック" pitchFamily="49" charset="-128"/>
              </a:rPr>
              <a:t>rw</a:t>
            </a:r>
            <a:r>
              <a:rPr lang="en-US" altLang="ja-JP" sz="1400" dirty="0" smtClean="0">
                <a:ln>
                  <a:solidFill>
                    <a:schemeClr val="tx1">
                      <a:lumMod val="65000"/>
                      <a:lumOff val="35000"/>
                    </a:schemeClr>
                  </a:solidFill>
                </a:ln>
                <a:latin typeface="ＭＳ ゴシック" pitchFamily="49" charset="-128"/>
                <a:ea typeface="ＭＳ ゴシック" pitchFamily="49" charset="-128"/>
              </a:rPr>
              <a:t>-r--r-- 1 root </a:t>
            </a:r>
            <a:r>
              <a:rPr lang="en-US" altLang="ja-JP" sz="1400" dirty="0" err="1" smtClean="0">
                <a:ln>
                  <a:solidFill>
                    <a:schemeClr val="tx1">
                      <a:lumMod val="65000"/>
                      <a:lumOff val="35000"/>
                    </a:schemeClr>
                  </a:solidFill>
                </a:ln>
                <a:latin typeface="ＭＳ ゴシック" pitchFamily="49" charset="-128"/>
                <a:ea typeface="ＭＳ ゴシック" pitchFamily="49" charset="-128"/>
              </a:rPr>
              <a:t>root</a:t>
            </a:r>
            <a:r>
              <a:rPr lang="en-US" altLang="ja-JP" sz="1400" dirty="0" smtClean="0">
                <a:ln>
                  <a:solidFill>
                    <a:schemeClr val="tx1">
                      <a:lumMod val="65000"/>
                      <a:lumOff val="35000"/>
                    </a:schemeClr>
                  </a:solidFill>
                </a:ln>
                <a:latin typeface="ＭＳ ゴシック" pitchFamily="49" charset="-128"/>
                <a:ea typeface="ＭＳ ゴシック" pitchFamily="49" charset="-128"/>
              </a:rPr>
              <a:t>      4 Sep  6 16:11 </a:t>
            </a:r>
            <a:r>
              <a:rPr lang="en-US" altLang="ja-JP" sz="1400" dirty="0" smtClean="0">
                <a:ln>
                  <a:solidFill>
                    <a:schemeClr val="tx1">
                      <a:lumMod val="65000"/>
                      <a:lumOff val="35000"/>
                    </a:schemeClr>
                  </a:solidFill>
                </a:ln>
                <a:latin typeface="ＭＳ ゴシック" pitchFamily="49" charset="-128"/>
                <a:ea typeface="ＭＳ ゴシック" pitchFamily="49" charset="-128"/>
              </a:rPr>
              <a:t>eventpoll.img</a:t>
            </a:r>
          </a:p>
          <a:p>
            <a:pPr lvl="1">
              <a:buNone/>
            </a:pPr>
            <a:endParaRPr lang="en-US" altLang="ja-JP" sz="1400" dirty="0" smtClean="0">
              <a:ln>
                <a:solidFill>
                  <a:schemeClr val="tx1">
                    <a:lumMod val="65000"/>
                    <a:lumOff val="35000"/>
                  </a:schemeClr>
                </a:solidFill>
              </a:ln>
              <a:latin typeface="ＭＳ ゴシック" pitchFamily="49" charset="-128"/>
              <a:ea typeface="ＭＳ ゴシック" pitchFamily="49" charset="-128"/>
            </a:endParaRPr>
          </a:p>
          <a:p>
            <a:r>
              <a:rPr lang="ja-JP" altLang="en-US" sz="2000" dirty="0" smtClean="0">
                <a:latin typeface="+mn-ea"/>
              </a:rPr>
              <a:t>エラー</a:t>
            </a:r>
            <a:r>
              <a:rPr lang="ja-JP" altLang="en-US" sz="2000" dirty="0" smtClean="0">
                <a:latin typeface="+mn-ea"/>
              </a:rPr>
              <a:t>は</a:t>
            </a:r>
            <a:r>
              <a:rPr lang="ja-JP" altLang="en-US" sz="2000" dirty="0" smtClean="0">
                <a:latin typeface="+mn-ea"/>
              </a:rPr>
              <a:t>出ている</a:t>
            </a:r>
            <a:r>
              <a:rPr lang="ja-JP" altLang="en-US" sz="2000" dirty="0" smtClean="0">
                <a:latin typeface="+mn-ea"/>
              </a:rPr>
              <a:t>が、</a:t>
            </a:r>
            <a:r>
              <a:rPr lang="en-US" altLang="ja-JP" sz="2000" dirty="0" smtClean="0">
                <a:latin typeface="+mn-ea"/>
              </a:rPr>
              <a:t>dump</a:t>
            </a:r>
            <a:r>
              <a:rPr lang="ja-JP" altLang="en-US" sz="2000" dirty="0" smtClean="0">
                <a:latin typeface="+mn-ea"/>
              </a:rPr>
              <a:t>出来た</a:t>
            </a:r>
            <a:endParaRPr lang="en-US" altLang="ja-JP" sz="2000" dirty="0" smtClean="0">
              <a:latin typeface="+mn-ea"/>
            </a:endParaRPr>
          </a:p>
          <a:p>
            <a:endParaRPr lang="en-US" altLang="ja-JP" sz="2000" dirty="0" smtClean="0">
              <a:latin typeface="+mn-ea"/>
            </a:endParaRPr>
          </a:p>
          <a:p>
            <a:r>
              <a:rPr lang="en-US" altLang="ja-JP" sz="2000" dirty="0" err="1" smtClean="0">
                <a:latin typeface="ＭＳ ゴシック" pitchFamily="49" charset="-128"/>
                <a:ea typeface="ＭＳ ゴシック" pitchFamily="49" charset="-128"/>
              </a:rPr>
              <a:t>mitty@quantal</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sudo</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iptables</a:t>
            </a:r>
            <a:r>
              <a:rPr lang="en-US" altLang="ja-JP" sz="2000" dirty="0" smtClean="0">
                <a:latin typeface="ＭＳ ゴシック" pitchFamily="49" charset="-128"/>
                <a:ea typeface="ＭＳ ゴシック" pitchFamily="49" charset="-128"/>
              </a:rPr>
              <a:t>-save | </a:t>
            </a:r>
            <a:r>
              <a:rPr lang="en-US" altLang="ja-JP" sz="2000" dirty="0" err="1" smtClean="0">
                <a:latin typeface="ＭＳ ゴシック" pitchFamily="49" charset="-128"/>
                <a:ea typeface="ＭＳ ゴシック" pitchFamily="49" charset="-128"/>
              </a:rPr>
              <a:t>grep</a:t>
            </a:r>
            <a:r>
              <a:rPr lang="en-US" altLang="ja-JP" sz="2000" dirty="0" smtClean="0">
                <a:latin typeface="ＭＳ ゴシック" pitchFamily="49" charset="-128"/>
                <a:ea typeface="ＭＳ ゴシック" pitchFamily="49" charset="-128"/>
              </a:rPr>
              <a:t> 12345</a:t>
            </a:r>
          </a:p>
          <a:p>
            <a:pPr>
              <a:buNone/>
            </a:pPr>
            <a:r>
              <a:rPr lang="en-US" altLang="ja-JP" sz="2000" dirty="0" smtClean="0">
                <a:latin typeface="ＭＳ ゴシック" pitchFamily="49" charset="-128"/>
                <a:ea typeface="ＭＳ ゴシック" pitchFamily="49" charset="-128"/>
              </a:rPr>
              <a:t>	</a:t>
            </a:r>
            <a:r>
              <a:rPr lang="en-US" altLang="ja-JP" sz="1600" dirty="0" smtClean="0">
                <a:ln>
                  <a:solidFill>
                    <a:schemeClr val="tx1">
                      <a:lumMod val="65000"/>
                      <a:lumOff val="35000"/>
                    </a:schemeClr>
                  </a:solidFill>
                </a:ln>
                <a:latin typeface="ＭＳ ゴシック" pitchFamily="49" charset="-128"/>
                <a:ea typeface="ＭＳ ゴシック" pitchFamily="49" charset="-128"/>
              </a:rPr>
              <a:t>-</a:t>
            </a:r>
            <a:r>
              <a:rPr lang="en-US" altLang="ja-JP" sz="1600" dirty="0" smtClean="0">
                <a:ln>
                  <a:solidFill>
                    <a:schemeClr val="tx1">
                      <a:lumMod val="65000"/>
                      <a:lumOff val="35000"/>
                    </a:schemeClr>
                  </a:solidFill>
                </a:ln>
                <a:latin typeface="ＭＳ ゴシック" pitchFamily="49" charset="-128"/>
                <a:ea typeface="ＭＳ ゴシック" pitchFamily="49" charset="-128"/>
              </a:rPr>
              <a:t>A INPUT -s 192.168.10.222/32 -d 192.168.10.102/32 -p </a:t>
            </a:r>
            <a:r>
              <a:rPr lang="en-US" altLang="ja-JP" sz="1600" dirty="0" err="1" smtClean="0">
                <a:ln>
                  <a:solidFill>
                    <a:schemeClr val="tx1">
                      <a:lumMod val="65000"/>
                      <a:lumOff val="35000"/>
                    </a:schemeClr>
                  </a:solidFill>
                </a:ln>
                <a:latin typeface="ＭＳ ゴシック" pitchFamily="49" charset="-128"/>
                <a:ea typeface="ＭＳ ゴシック" pitchFamily="49" charset="-128"/>
              </a:rPr>
              <a:t>tcp</a:t>
            </a:r>
            <a:r>
              <a:rPr lang="en-US" altLang="ja-JP" sz="1600" dirty="0" smtClean="0">
                <a:ln>
                  <a:solidFill>
                    <a:schemeClr val="tx1">
                      <a:lumMod val="65000"/>
                      <a:lumOff val="35000"/>
                    </a:schemeClr>
                  </a:solidFill>
                </a:ln>
                <a:latin typeface="ＭＳ ゴシック" pitchFamily="49" charset="-128"/>
                <a:ea typeface="ＭＳ ゴシック" pitchFamily="49" charset="-128"/>
              </a:rPr>
              <a:t> -m </a:t>
            </a:r>
            <a:r>
              <a:rPr lang="en-US" altLang="ja-JP" sz="1600" dirty="0" err="1" smtClean="0">
                <a:ln>
                  <a:solidFill>
                    <a:schemeClr val="tx1">
                      <a:lumMod val="65000"/>
                      <a:lumOff val="35000"/>
                    </a:schemeClr>
                  </a:solidFill>
                </a:ln>
                <a:latin typeface="ＭＳ ゴシック" pitchFamily="49" charset="-128"/>
                <a:ea typeface="ＭＳ ゴシック" pitchFamily="49" charset="-128"/>
              </a:rPr>
              <a:t>tcp</a:t>
            </a:r>
            <a:r>
              <a:rPr lang="en-US" altLang="ja-JP" sz="1600" dirty="0" smtClean="0">
                <a:ln>
                  <a:solidFill>
                    <a:schemeClr val="tx1">
                      <a:lumMod val="65000"/>
                      <a:lumOff val="35000"/>
                    </a:schemeClr>
                  </a:solidFill>
                </a:ln>
                <a:latin typeface="ＭＳ ゴシック" pitchFamily="49" charset="-128"/>
                <a:ea typeface="ＭＳ ゴシック" pitchFamily="49" charset="-128"/>
              </a:rPr>
              <a:t> --sport 58085 --</a:t>
            </a:r>
            <a:r>
              <a:rPr lang="en-US" altLang="ja-JP" sz="1600" dirty="0" err="1" smtClean="0">
                <a:ln>
                  <a:solidFill>
                    <a:schemeClr val="tx1">
                      <a:lumMod val="65000"/>
                      <a:lumOff val="35000"/>
                    </a:schemeClr>
                  </a:solidFill>
                </a:ln>
                <a:latin typeface="ＭＳ ゴシック" pitchFamily="49" charset="-128"/>
                <a:ea typeface="ＭＳ ゴシック" pitchFamily="49" charset="-128"/>
              </a:rPr>
              <a:t>dport</a:t>
            </a:r>
            <a:r>
              <a:rPr lang="en-US" altLang="ja-JP" sz="1600" dirty="0" smtClean="0">
                <a:ln>
                  <a:solidFill>
                    <a:schemeClr val="tx1">
                      <a:lumMod val="65000"/>
                      <a:lumOff val="35000"/>
                    </a:schemeClr>
                  </a:solidFill>
                </a:ln>
                <a:latin typeface="ＭＳ ゴシック" pitchFamily="49" charset="-128"/>
                <a:ea typeface="ＭＳ ゴシック" pitchFamily="49" charset="-128"/>
              </a:rPr>
              <a:t> 12345 -j DROP</a:t>
            </a:r>
            <a:endParaRPr lang="en-US" altLang="ja-JP" sz="2000" dirty="0" smtClean="0">
              <a:ln>
                <a:solidFill>
                  <a:schemeClr val="tx1">
                    <a:lumMod val="65000"/>
                    <a:lumOff val="35000"/>
                  </a:schemeClr>
                </a:solidFill>
              </a:ln>
              <a:latin typeface="ＭＳ ゴシック" pitchFamily="49" charset="-128"/>
              <a:ea typeface="ＭＳ ゴシック" pitchFamily="49" charset="-128"/>
            </a:endParaRPr>
          </a:p>
          <a:p>
            <a:endParaRPr lang="en-US" altLang="ja-JP" sz="2000" dirty="0" smtClean="0">
              <a:latin typeface="+mn-ea"/>
            </a:endParaRPr>
          </a:p>
          <a:p>
            <a:pPr lvl="1">
              <a:buNone/>
            </a:pPr>
            <a:endParaRPr lang="en-US" altLang="ja-JP" sz="1400" dirty="0" smtClean="0">
              <a:ln>
                <a:solidFill>
                  <a:schemeClr val="tx1">
                    <a:lumMod val="65000"/>
                    <a:lumOff val="35000"/>
                  </a:schemeClr>
                </a:solidFill>
              </a:ln>
              <a:latin typeface="ＭＳ ゴシック" pitchFamily="49" charset="-128"/>
              <a:ea typeface="ＭＳ ゴシック" pitchFamily="49" charset="-128"/>
            </a:endParaRPr>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14</a:t>
            </a:fld>
            <a:endParaRPr lang="en-US" altLang="ja-JP"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restore from files</a:t>
            </a:r>
            <a:endParaRPr kumimoji="1" lang="ja-JP" altLang="en-US" dirty="0"/>
          </a:p>
        </p:txBody>
      </p:sp>
      <p:sp>
        <p:nvSpPr>
          <p:cNvPr id="3" name="コンテンツ プレースホルダ 2"/>
          <p:cNvSpPr>
            <a:spLocks noGrp="1"/>
          </p:cNvSpPr>
          <p:nvPr>
            <p:ph idx="1"/>
          </p:nvPr>
        </p:nvSpPr>
        <p:spPr/>
        <p:txBody>
          <a:bodyPr>
            <a:normAutofit/>
          </a:bodyPr>
          <a:lstStyle/>
          <a:p>
            <a:r>
              <a:rPr lang="en-US" altLang="ja-JP" sz="2000" dirty="0" err="1" smtClean="0">
                <a:latin typeface="ＭＳ ゴシック" pitchFamily="49" charset="-128"/>
                <a:ea typeface="ＭＳ ゴシック" pitchFamily="49" charset="-128"/>
              </a:rPr>
              <a:t>mitty@quantal</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sudo</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crtools</a:t>
            </a:r>
            <a:r>
              <a:rPr lang="en-US" altLang="ja-JP" sz="2000" dirty="0" smtClean="0">
                <a:latin typeface="ＭＳ ゴシック" pitchFamily="49" charset="-128"/>
                <a:ea typeface="ＭＳ ゴシック" pitchFamily="49" charset="-128"/>
              </a:rPr>
              <a:t>/</a:t>
            </a:r>
            <a:r>
              <a:rPr lang="en-US" altLang="ja-JP" sz="2000" dirty="0" err="1" smtClean="0">
                <a:latin typeface="ＭＳ ゴシック" pitchFamily="49" charset="-128"/>
                <a:ea typeface="ＭＳ ゴシック" pitchFamily="49" charset="-128"/>
              </a:rPr>
              <a:t>crtools</a:t>
            </a:r>
            <a:r>
              <a:rPr lang="en-US" altLang="ja-JP" sz="2000" dirty="0" smtClean="0">
                <a:latin typeface="ＭＳ ゴシック" pitchFamily="49" charset="-128"/>
                <a:ea typeface="ＭＳ ゴシック" pitchFamily="49" charset="-128"/>
              </a:rPr>
              <a:t> </a:t>
            </a:r>
            <a:r>
              <a:rPr lang="en-US" altLang="ja-JP" sz="2000" b="1" dirty="0" smtClean="0">
                <a:solidFill>
                  <a:srgbClr val="FF0000"/>
                </a:solidFill>
                <a:latin typeface="ＭＳ ゴシック" pitchFamily="49" charset="-128"/>
                <a:ea typeface="ＭＳ ゴシック" pitchFamily="49" charset="-128"/>
              </a:rPr>
              <a:t>restore</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tcp</a:t>
            </a:r>
            <a:r>
              <a:rPr lang="en-US" altLang="ja-JP" sz="2000" dirty="0" smtClean="0">
                <a:latin typeface="ＭＳ ゴシック" pitchFamily="49" charset="-128"/>
                <a:ea typeface="ＭＳ ゴシック" pitchFamily="49" charset="-128"/>
              </a:rPr>
              <a:t>-established -t 12327</a:t>
            </a:r>
          </a:p>
          <a:p>
            <a:r>
              <a:rPr lang="en-US" altLang="ja-JP" sz="2000" dirty="0" err="1" smtClean="0">
                <a:latin typeface="ＭＳ ゴシック" pitchFamily="49" charset="-128"/>
                <a:ea typeface="ＭＳ ゴシック" pitchFamily="49" charset="-128"/>
              </a:rPr>
              <a:t>mitty@quantal</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sudo</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lsof</a:t>
            </a:r>
            <a:r>
              <a:rPr lang="en-US" altLang="ja-JP" sz="2000" dirty="0" smtClean="0">
                <a:latin typeface="ＭＳ ゴシック" pitchFamily="49" charset="-128"/>
                <a:ea typeface="ＭＳ ゴシック" pitchFamily="49" charset="-128"/>
              </a:rPr>
              <a:t> -</a:t>
            </a:r>
            <a:r>
              <a:rPr lang="en-US" altLang="ja-JP" sz="2000" dirty="0" err="1" smtClean="0">
                <a:latin typeface="ＭＳ ゴシック" pitchFamily="49" charset="-128"/>
                <a:ea typeface="ＭＳ ゴシック" pitchFamily="49" charset="-128"/>
              </a:rPr>
              <a:t>i</a:t>
            </a:r>
            <a:r>
              <a:rPr lang="en-US" altLang="ja-JP" sz="2000" dirty="0" smtClean="0">
                <a:latin typeface="ＭＳ ゴシック" pitchFamily="49" charset="-128"/>
                <a:ea typeface="ＭＳ ゴシック" pitchFamily="49" charset="-128"/>
              </a:rPr>
              <a:t> | </a:t>
            </a:r>
            <a:r>
              <a:rPr lang="en-US" altLang="ja-JP" sz="2000" dirty="0" err="1" smtClean="0">
                <a:latin typeface="ＭＳ ゴシック" pitchFamily="49" charset="-128"/>
                <a:ea typeface="ＭＳ ゴシック" pitchFamily="49" charset="-128"/>
              </a:rPr>
              <a:t>grep</a:t>
            </a:r>
            <a:r>
              <a:rPr lang="en-US" altLang="ja-JP" sz="2000" dirty="0" smtClean="0">
                <a:latin typeface="ＭＳ ゴシック" pitchFamily="49" charset="-128"/>
                <a:ea typeface="ＭＳ ゴシック" pitchFamily="49" charset="-128"/>
              </a:rPr>
              <a:t> 12345</a:t>
            </a:r>
          </a:p>
          <a:p>
            <a:pPr lvl="1">
              <a:buNone/>
            </a:pPr>
            <a:r>
              <a:rPr lang="en-US" altLang="ja-JP" sz="1200" dirty="0" err="1" smtClean="0">
                <a:ln>
                  <a:solidFill>
                    <a:schemeClr val="tx1">
                      <a:lumMod val="65000"/>
                      <a:lumOff val="35000"/>
                    </a:schemeClr>
                  </a:solidFill>
                </a:ln>
                <a:latin typeface="ＭＳ ゴシック" pitchFamily="49" charset="-128"/>
                <a:ea typeface="ＭＳ ゴシック" pitchFamily="49" charset="-128"/>
              </a:rPr>
              <a:t>a.out</a:t>
            </a:r>
            <a:r>
              <a:rPr lang="en-US" altLang="ja-JP" sz="1200" dirty="0" smtClean="0">
                <a:ln>
                  <a:solidFill>
                    <a:schemeClr val="tx1">
                      <a:lumMod val="65000"/>
                      <a:lumOff val="35000"/>
                    </a:schemeClr>
                  </a:solidFill>
                </a:ln>
                <a:latin typeface="ＭＳ ゴシック" pitchFamily="49" charset="-128"/>
                <a:ea typeface="ＭＳ ゴシック" pitchFamily="49" charset="-128"/>
              </a:rPr>
              <a:t>    12327 </a:t>
            </a:r>
            <a:r>
              <a:rPr lang="en-US" altLang="ja-JP" sz="1200" dirty="0" err="1" smtClean="0">
                <a:ln>
                  <a:solidFill>
                    <a:schemeClr val="tx1">
                      <a:lumMod val="65000"/>
                      <a:lumOff val="35000"/>
                    </a:schemeClr>
                  </a:solidFill>
                </a:ln>
                <a:latin typeface="ＭＳ ゴシック" pitchFamily="49" charset="-128"/>
                <a:ea typeface="ＭＳ ゴシック" pitchFamily="49" charset="-128"/>
              </a:rPr>
              <a:t>mitty</a:t>
            </a:r>
            <a:r>
              <a:rPr lang="en-US" altLang="ja-JP" sz="1200" dirty="0" smtClean="0">
                <a:ln>
                  <a:solidFill>
                    <a:schemeClr val="tx1">
                      <a:lumMod val="65000"/>
                      <a:lumOff val="35000"/>
                    </a:schemeClr>
                  </a:solidFill>
                </a:ln>
                <a:latin typeface="ＭＳ ゴシック" pitchFamily="49" charset="-128"/>
                <a:ea typeface="ＭＳ ゴシック" pitchFamily="49" charset="-128"/>
              </a:rPr>
              <a:t>    3u  IPv4  21686      0t0  TCP *:12345 (LISTEN)</a:t>
            </a:r>
          </a:p>
          <a:p>
            <a:pPr lvl="1">
              <a:buNone/>
            </a:pPr>
            <a:r>
              <a:rPr lang="en-US" altLang="ja-JP" sz="1200" dirty="0" err="1" smtClean="0">
                <a:ln>
                  <a:solidFill>
                    <a:schemeClr val="tx1">
                      <a:lumMod val="65000"/>
                      <a:lumOff val="35000"/>
                    </a:schemeClr>
                  </a:solidFill>
                </a:ln>
                <a:latin typeface="ＭＳ ゴシック" pitchFamily="49" charset="-128"/>
                <a:ea typeface="ＭＳ ゴシック" pitchFamily="49" charset="-128"/>
              </a:rPr>
              <a:t>a.out</a:t>
            </a:r>
            <a:r>
              <a:rPr lang="en-US" altLang="ja-JP" sz="1200" dirty="0" smtClean="0">
                <a:ln>
                  <a:solidFill>
                    <a:schemeClr val="tx1">
                      <a:lumMod val="65000"/>
                      <a:lumOff val="35000"/>
                    </a:schemeClr>
                  </a:solidFill>
                </a:ln>
                <a:latin typeface="ＭＳ ゴシック" pitchFamily="49" charset="-128"/>
                <a:ea typeface="ＭＳ ゴシック" pitchFamily="49" charset="-128"/>
              </a:rPr>
              <a:t>    12327 </a:t>
            </a:r>
            <a:r>
              <a:rPr lang="en-US" altLang="ja-JP" sz="1200" dirty="0" err="1" smtClean="0">
                <a:ln>
                  <a:solidFill>
                    <a:schemeClr val="tx1">
                      <a:lumMod val="65000"/>
                      <a:lumOff val="35000"/>
                    </a:schemeClr>
                  </a:solidFill>
                </a:ln>
                <a:latin typeface="ＭＳ ゴシック" pitchFamily="49" charset="-128"/>
                <a:ea typeface="ＭＳ ゴシック" pitchFamily="49" charset="-128"/>
              </a:rPr>
              <a:t>mitty</a:t>
            </a:r>
            <a:r>
              <a:rPr lang="en-US" altLang="ja-JP" sz="1200" dirty="0" smtClean="0">
                <a:ln>
                  <a:solidFill>
                    <a:schemeClr val="tx1">
                      <a:lumMod val="65000"/>
                      <a:lumOff val="35000"/>
                    </a:schemeClr>
                  </a:solidFill>
                </a:ln>
                <a:latin typeface="ＭＳ ゴシック" pitchFamily="49" charset="-128"/>
                <a:ea typeface="ＭＳ ゴシック" pitchFamily="49" charset="-128"/>
              </a:rPr>
              <a:t>    4u  IPv4  21688      0t0  TCP 192.168.10.102:12345-&gt;192.168.10.222:58085 (ESTABLISHED)</a:t>
            </a:r>
          </a:p>
          <a:p>
            <a:pPr lvl="1">
              <a:buNone/>
            </a:pPr>
            <a:r>
              <a:rPr lang="en-US" altLang="ja-JP" sz="1200" dirty="0" err="1" smtClean="0">
                <a:ln>
                  <a:solidFill>
                    <a:schemeClr val="tx1">
                      <a:lumMod val="65000"/>
                      <a:lumOff val="35000"/>
                    </a:schemeClr>
                  </a:solidFill>
                </a:ln>
                <a:latin typeface="ＭＳ ゴシック" pitchFamily="49" charset="-128"/>
                <a:ea typeface="ＭＳ ゴシック" pitchFamily="49" charset="-128"/>
              </a:rPr>
              <a:t>a.out</a:t>
            </a:r>
            <a:r>
              <a:rPr lang="en-US" altLang="ja-JP" sz="1200" dirty="0" smtClean="0">
                <a:ln>
                  <a:solidFill>
                    <a:schemeClr val="tx1">
                      <a:lumMod val="65000"/>
                      <a:lumOff val="35000"/>
                    </a:schemeClr>
                  </a:solidFill>
                </a:ln>
                <a:latin typeface="ＭＳ ゴシック" pitchFamily="49" charset="-128"/>
                <a:ea typeface="ＭＳ ゴシック" pitchFamily="49" charset="-128"/>
              </a:rPr>
              <a:t>    12327 </a:t>
            </a:r>
            <a:r>
              <a:rPr lang="en-US" altLang="ja-JP" sz="1200" dirty="0" err="1" smtClean="0">
                <a:ln>
                  <a:solidFill>
                    <a:schemeClr val="tx1">
                      <a:lumMod val="65000"/>
                      <a:lumOff val="35000"/>
                    </a:schemeClr>
                  </a:solidFill>
                </a:ln>
                <a:latin typeface="ＭＳ ゴシック" pitchFamily="49" charset="-128"/>
                <a:ea typeface="ＭＳ ゴシック" pitchFamily="49" charset="-128"/>
              </a:rPr>
              <a:t>mitty</a:t>
            </a:r>
            <a:r>
              <a:rPr lang="en-US" altLang="ja-JP" sz="1200" dirty="0" smtClean="0">
                <a:ln>
                  <a:solidFill>
                    <a:schemeClr val="tx1">
                      <a:lumMod val="65000"/>
                      <a:lumOff val="35000"/>
                    </a:schemeClr>
                  </a:solidFill>
                </a:ln>
                <a:latin typeface="ＭＳ ゴシック" pitchFamily="49" charset="-128"/>
                <a:ea typeface="ＭＳ ゴシック" pitchFamily="49" charset="-128"/>
              </a:rPr>
              <a:t>    5u  IPv4  21688      0t0  TCP 192.168.10.102:12345-&gt;192.168.10.222:58085 (ESTABLISHED</a:t>
            </a:r>
            <a:r>
              <a:rPr lang="en-US" altLang="ja-JP" sz="1200" dirty="0" smtClean="0">
                <a:ln>
                  <a:solidFill>
                    <a:schemeClr val="tx1">
                      <a:lumMod val="65000"/>
                      <a:lumOff val="35000"/>
                    </a:schemeClr>
                  </a:solidFill>
                </a:ln>
                <a:latin typeface="ＭＳ ゴシック" pitchFamily="49" charset="-128"/>
                <a:ea typeface="ＭＳ ゴシック" pitchFamily="49" charset="-128"/>
              </a:rPr>
              <a:t>)</a:t>
            </a:r>
          </a:p>
          <a:p>
            <a:r>
              <a:rPr lang="ja-JP" altLang="en-US" dirty="0" smtClean="0"/>
              <a:t>復元された</a:t>
            </a:r>
            <a:endParaRPr lang="en-US" altLang="ja-JP" dirty="0" smtClean="0"/>
          </a:p>
          <a:p>
            <a:r>
              <a:rPr lang="en-US" altLang="ja-JP" dirty="0" err="1" smtClean="0"/>
              <a:t>iptables</a:t>
            </a:r>
            <a:r>
              <a:rPr lang="ja-JP" altLang="en-US" dirty="0" smtClean="0"/>
              <a:t>の設定は</a:t>
            </a:r>
            <a:r>
              <a:rPr lang="en-US" altLang="ja-JP" dirty="0" smtClean="0"/>
              <a:t>delete</a:t>
            </a:r>
            <a:r>
              <a:rPr lang="ja-JP" altLang="en-US" dirty="0" smtClean="0"/>
              <a:t>してくれない</a:t>
            </a:r>
            <a:endParaRPr lang="en-US" altLang="ja-JP" dirty="0" smtClean="0"/>
          </a:p>
          <a:p>
            <a:pPr lvl="1"/>
            <a:r>
              <a:rPr lang="en-US" altLang="ja-JP" sz="1800" dirty="0" err="1" smtClean="0">
                <a:latin typeface="ＭＳ ゴシック" pitchFamily="49" charset="-128"/>
                <a:ea typeface="ＭＳ ゴシック" pitchFamily="49" charset="-128"/>
              </a:rPr>
              <a:t>mitty@quantal</a:t>
            </a:r>
            <a:r>
              <a:rPr lang="en-US" altLang="ja-JP" sz="1800" dirty="0" smtClean="0">
                <a:latin typeface="ＭＳ ゴシック" pitchFamily="49" charset="-128"/>
                <a:ea typeface="ＭＳ ゴシック" pitchFamily="49" charset="-128"/>
              </a:rPr>
              <a:t>:~$ </a:t>
            </a:r>
            <a:r>
              <a:rPr lang="en-US" altLang="ja-JP" sz="1800" dirty="0" err="1" smtClean="0">
                <a:latin typeface="ＭＳ ゴシック" pitchFamily="49" charset="-128"/>
                <a:ea typeface="ＭＳ ゴシック" pitchFamily="49" charset="-128"/>
              </a:rPr>
              <a:t>sudo</a:t>
            </a:r>
            <a:r>
              <a:rPr lang="en-US" altLang="ja-JP" sz="1800" dirty="0" smtClean="0">
                <a:latin typeface="ＭＳ ゴシック" pitchFamily="49" charset="-128"/>
                <a:ea typeface="ＭＳ ゴシック" pitchFamily="49" charset="-128"/>
              </a:rPr>
              <a:t> </a:t>
            </a:r>
            <a:r>
              <a:rPr lang="en-US" altLang="ja-JP" sz="1800" dirty="0" err="1" smtClean="0">
                <a:latin typeface="ＭＳ ゴシック" pitchFamily="49" charset="-128"/>
                <a:ea typeface="ＭＳ ゴシック" pitchFamily="49" charset="-128"/>
              </a:rPr>
              <a:t>iptables</a:t>
            </a:r>
            <a:r>
              <a:rPr lang="en-US" altLang="ja-JP" sz="1800" dirty="0" smtClean="0">
                <a:latin typeface="ＭＳ ゴシック" pitchFamily="49" charset="-128"/>
                <a:ea typeface="ＭＳ ゴシック" pitchFamily="49" charset="-128"/>
              </a:rPr>
              <a:t> -D INPUT -s 192.168.10.222/32 -d 192.168.10.102/32 -p </a:t>
            </a:r>
            <a:r>
              <a:rPr lang="en-US" altLang="ja-JP" sz="1800" dirty="0" err="1" smtClean="0">
                <a:latin typeface="ＭＳ ゴシック" pitchFamily="49" charset="-128"/>
                <a:ea typeface="ＭＳ ゴシック" pitchFamily="49" charset="-128"/>
              </a:rPr>
              <a:t>tcp</a:t>
            </a:r>
            <a:r>
              <a:rPr lang="en-US" altLang="ja-JP" sz="1800" dirty="0" smtClean="0">
                <a:latin typeface="ＭＳ ゴシック" pitchFamily="49" charset="-128"/>
                <a:ea typeface="ＭＳ ゴシック" pitchFamily="49" charset="-128"/>
              </a:rPr>
              <a:t> -m </a:t>
            </a:r>
            <a:r>
              <a:rPr lang="en-US" altLang="ja-JP" sz="1800" dirty="0" err="1" smtClean="0">
                <a:latin typeface="ＭＳ ゴシック" pitchFamily="49" charset="-128"/>
                <a:ea typeface="ＭＳ ゴシック" pitchFamily="49" charset="-128"/>
              </a:rPr>
              <a:t>tcp</a:t>
            </a:r>
            <a:r>
              <a:rPr lang="en-US" altLang="ja-JP" sz="1800" dirty="0" smtClean="0">
                <a:latin typeface="ＭＳ ゴシック" pitchFamily="49" charset="-128"/>
                <a:ea typeface="ＭＳ ゴシック" pitchFamily="49" charset="-128"/>
              </a:rPr>
              <a:t> --sport 58085 --</a:t>
            </a:r>
            <a:r>
              <a:rPr lang="en-US" altLang="ja-JP" sz="1800" dirty="0" err="1" smtClean="0">
                <a:latin typeface="ＭＳ ゴシック" pitchFamily="49" charset="-128"/>
                <a:ea typeface="ＭＳ ゴシック" pitchFamily="49" charset="-128"/>
              </a:rPr>
              <a:t>dport</a:t>
            </a:r>
            <a:r>
              <a:rPr lang="en-US" altLang="ja-JP" sz="1800" dirty="0" smtClean="0">
                <a:latin typeface="ＭＳ ゴシック" pitchFamily="49" charset="-128"/>
                <a:ea typeface="ＭＳ ゴシック" pitchFamily="49" charset="-128"/>
              </a:rPr>
              <a:t> 12345 -j DROP</a:t>
            </a:r>
            <a:endParaRPr lang="en-US" altLang="ja-JP" sz="3200" dirty="0" smtClean="0">
              <a:latin typeface="ＭＳ ゴシック" pitchFamily="49" charset="-128"/>
              <a:ea typeface="ＭＳ ゴシック" pitchFamily="49" charset="-128"/>
            </a:endParaRPr>
          </a:p>
          <a:p>
            <a:endParaRPr lang="en-US" altLang="ja-JP" dirty="0" smtClean="0"/>
          </a:p>
          <a:p>
            <a:endParaRPr lang="en-US" altLang="ja-JP" dirty="0" smtClean="0"/>
          </a:p>
          <a:p>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15</a:t>
            </a:fld>
            <a:endParaRPr lang="en-US" altLang="ja-JP"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既知の問題</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なぜか</a:t>
            </a:r>
            <a:r>
              <a:rPr kumimoji="1" lang="en-US" altLang="ja-JP" dirty="0" smtClean="0"/>
              <a:t>0, 1, 2</a:t>
            </a:r>
            <a:r>
              <a:rPr kumimoji="1" lang="ja-JP" altLang="en-US" dirty="0" smtClean="0"/>
              <a:t>の</a:t>
            </a:r>
            <a:r>
              <a:rPr lang="ja-JP" altLang="en-US" dirty="0" smtClean="0"/>
              <a:t>ファイルディスクリプタが復元されない</a:t>
            </a:r>
            <a:endParaRPr lang="en-US" altLang="ja-JP" dirty="0" smtClean="0"/>
          </a:p>
          <a:p>
            <a:pPr lvl="1"/>
            <a:r>
              <a:rPr kumimoji="1" lang="ja-JP" altLang="en-US" dirty="0" smtClean="0"/>
              <a:t>クライアント</a:t>
            </a:r>
            <a:r>
              <a:rPr kumimoji="1" lang="ja-JP" altLang="en-US" dirty="0" smtClean="0"/>
              <a:t>が再接続すると、</a:t>
            </a:r>
            <a:r>
              <a:rPr kumimoji="1" lang="en-US" altLang="ja-JP" dirty="0" smtClean="0"/>
              <a:t>0</a:t>
            </a:r>
            <a:r>
              <a:rPr kumimoji="1" lang="ja-JP" altLang="en-US" dirty="0" smtClean="0"/>
              <a:t>や</a:t>
            </a:r>
            <a:r>
              <a:rPr kumimoji="1" lang="en-US" altLang="ja-JP" dirty="0" smtClean="0"/>
              <a:t>1</a:t>
            </a:r>
            <a:r>
              <a:rPr lang="ja-JP" altLang="en-US" dirty="0" smtClean="0"/>
              <a:t>の</a:t>
            </a:r>
            <a:r>
              <a:rPr lang="en-US" altLang="ja-JP" dirty="0" err="1" smtClean="0"/>
              <a:t>fd</a:t>
            </a:r>
            <a:r>
              <a:rPr lang="ja-JP" altLang="en-US" dirty="0" smtClean="0"/>
              <a:t>が再利用されて、サーバの</a:t>
            </a:r>
            <a:r>
              <a:rPr lang="en-US" altLang="ja-JP" dirty="0" err="1" smtClean="0"/>
              <a:t>stdout</a:t>
            </a:r>
            <a:r>
              <a:rPr lang="ja-JP" altLang="en-US" dirty="0" smtClean="0"/>
              <a:t>がクライアントに接続されるという楽しいことになる</a:t>
            </a:r>
            <a:endParaRPr lang="en-US" altLang="ja-JP" dirty="0" smtClean="0"/>
          </a:p>
          <a:p>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16</a:t>
            </a:fld>
            <a:endParaRPr lang="en-US" altLang="ja-JP"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 2"/>
          <p:cNvSpPr>
            <a:spLocks noGrp="1"/>
          </p:cNvSpPr>
          <p:nvPr>
            <p:ph idx="1"/>
          </p:nvPr>
        </p:nvSpPr>
        <p:spPr/>
        <p:txBody>
          <a:bodyPr/>
          <a:lstStyle/>
          <a:p>
            <a:endParaRPr kumimoji="1" lang="en-US" altLang="ja-JP" dirty="0" smtClean="0"/>
          </a:p>
          <a:p>
            <a:endParaRPr lang="en-US" altLang="ja-JP" dirty="0" smtClean="0"/>
          </a:p>
          <a:p>
            <a:endParaRPr kumimoji="1" lang="en-US" altLang="ja-JP" dirty="0" smtClean="0"/>
          </a:p>
          <a:p>
            <a:pPr>
              <a:buNone/>
            </a:pPr>
            <a:r>
              <a:rPr lang="ja-JP" altLang="en-US" dirty="0" smtClean="0"/>
              <a:t>ご静聴ありがとうございました</a:t>
            </a:r>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17</a:t>
            </a:fld>
            <a:endParaRPr lang="en-US" altLang="ja-JP"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自己紹介</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筑波大学情報科学類</a:t>
            </a:r>
            <a:r>
              <a:rPr kumimoji="1" lang="en-US" altLang="ja-JP" dirty="0" smtClean="0"/>
              <a:t>4</a:t>
            </a:r>
            <a:r>
              <a:rPr kumimoji="1" lang="ja-JP" altLang="en-US" dirty="0" smtClean="0"/>
              <a:t>年生</a:t>
            </a:r>
            <a:endParaRPr kumimoji="1" lang="en-US" altLang="ja-JP" dirty="0" smtClean="0"/>
          </a:p>
          <a:p>
            <a:r>
              <a:rPr kumimoji="1" lang="ja-JP" altLang="en-US" dirty="0" smtClean="0"/>
              <a:t>ソフトウェア研究室</a:t>
            </a:r>
            <a:endParaRPr kumimoji="1" lang="en-US" altLang="ja-JP" dirty="0" smtClean="0"/>
          </a:p>
          <a:p>
            <a:r>
              <a:rPr kumimoji="1" lang="ja-JP" altLang="en-US" dirty="0" smtClean="0"/>
              <a:t>好きな言語は</a:t>
            </a:r>
            <a:r>
              <a:rPr kumimoji="1" lang="en-US" altLang="ja-JP" dirty="0" smtClean="0"/>
              <a:t>Perl</a:t>
            </a:r>
          </a:p>
          <a:p>
            <a:pPr lvl="1"/>
            <a:r>
              <a:rPr lang="ja-JP" altLang="en-US" dirty="0" smtClean="0"/>
              <a:t>最近全然触れていない</a:t>
            </a:r>
            <a:endParaRPr lang="en-US" altLang="ja-JP" dirty="0" smtClean="0"/>
          </a:p>
          <a:p>
            <a:r>
              <a:rPr lang="en-US" altLang="ja-JP" dirty="0" smtClean="0"/>
              <a:t>@</a:t>
            </a:r>
            <a:r>
              <a:rPr lang="en-US" altLang="ja-JP" dirty="0" err="1" smtClean="0"/>
              <a:t>go_vm</a:t>
            </a:r>
            <a:r>
              <a:rPr lang="ja-JP" altLang="en-US" dirty="0" err="1" smtClean="0"/>
              <a:t>さんの</a:t>
            </a:r>
            <a:r>
              <a:rPr lang="en-US" altLang="ja-JP" dirty="0" smtClean="0"/>
              <a:t>VMRPC</a:t>
            </a:r>
            <a:r>
              <a:rPr lang="ja-JP" altLang="en-US" dirty="0" smtClean="0"/>
              <a:t>を使って面白いことしよう </a:t>
            </a:r>
            <a:endParaRPr lang="en-US" altLang="ja-JP" dirty="0" smtClean="0"/>
          </a:p>
          <a:p>
            <a:r>
              <a:rPr kumimoji="1" lang="ja-JP" altLang="en-US" dirty="0" smtClean="0"/>
              <a:t>普段は環境構築とかメンテナンスとかばかりで</a:t>
            </a:r>
            <a:r>
              <a:rPr kumimoji="1" lang="en-US" altLang="ja-JP" dirty="0" smtClean="0"/>
              <a:t>hacker</a:t>
            </a:r>
            <a:r>
              <a:rPr kumimoji="1" lang="ja-JP" altLang="en-US" dirty="0" smtClean="0"/>
              <a:t>的なことはあまりしていません</a:t>
            </a:r>
            <a:endParaRPr kumimoji="1" lang="en-US" altLang="ja-JP" dirty="0" smtClean="0"/>
          </a:p>
          <a:p>
            <a:pPr lvl="1"/>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2</a:t>
            </a:fld>
            <a:endParaRPr lang="en-US" altLang="ja-JP"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TCP</a:t>
            </a:r>
            <a:r>
              <a:rPr lang="ja-JP" altLang="en-US" dirty="0" smtClean="0"/>
              <a:t>ソケットの状態を保存しよう</a:t>
            </a:r>
            <a:endParaRPr kumimoji="1" lang="ja-JP" altLang="en-US" dirty="0"/>
          </a:p>
        </p:txBody>
      </p:sp>
      <p:sp>
        <p:nvSpPr>
          <p:cNvPr id="3" name="コンテンツ プレースホルダ 2"/>
          <p:cNvSpPr>
            <a:spLocks noGrp="1"/>
          </p:cNvSpPr>
          <p:nvPr>
            <p:ph idx="1"/>
          </p:nvPr>
        </p:nvSpPr>
        <p:spPr/>
        <p:txBody>
          <a:bodyPr>
            <a:normAutofit fontScale="92500" lnSpcReduction="20000"/>
          </a:bodyPr>
          <a:lstStyle/>
          <a:p>
            <a:r>
              <a:rPr lang="ja-JP" altLang="en-US" dirty="0" smtClean="0"/>
              <a:t>理想</a:t>
            </a:r>
            <a:r>
              <a:rPr lang="en-US" altLang="ja-JP" dirty="0" smtClean="0"/>
              <a:t>:</a:t>
            </a:r>
          </a:p>
          <a:p>
            <a:pPr lvl="1"/>
            <a:r>
              <a:rPr lang="en-US" altLang="ja-JP" dirty="0" smtClean="0"/>
              <a:t>TCP</a:t>
            </a:r>
            <a:r>
              <a:rPr lang="ja-JP" altLang="en-US" dirty="0" smtClean="0"/>
              <a:t>コネクションを維持したままプロセスの停止、状態の保存、別の環境で再開、が簡単にできるとうれしい</a:t>
            </a:r>
            <a:endParaRPr lang="en-US" altLang="ja-JP" dirty="0" smtClean="0"/>
          </a:p>
          <a:p>
            <a:r>
              <a:rPr lang="ja-JP" altLang="en-US" dirty="0" smtClean="0"/>
              <a:t>現実</a:t>
            </a:r>
            <a:r>
              <a:rPr lang="en-US" altLang="ja-JP" dirty="0" smtClean="0"/>
              <a:t>:</a:t>
            </a:r>
          </a:p>
          <a:p>
            <a:pPr lvl="1"/>
            <a:r>
              <a:rPr lang="ja-JP" altLang="en-US" dirty="0" smtClean="0"/>
              <a:t>送受信キューとかシーケンス番号などの情報を読み取って</a:t>
            </a:r>
            <a:r>
              <a:rPr lang="en-US" altLang="ja-JP" dirty="0" smtClean="0"/>
              <a:t>dump</a:t>
            </a:r>
            <a:r>
              <a:rPr lang="ja-JP" altLang="en-US" dirty="0" smtClean="0"/>
              <a:t>しないといけない</a:t>
            </a:r>
            <a:endParaRPr lang="en-US" altLang="ja-JP" dirty="0" smtClean="0"/>
          </a:p>
          <a:p>
            <a:pPr lvl="1"/>
            <a:r>
              <a:rPr lang="en-US" altLang="ja-JP" dirty="0" smtClean="0"/>
              <a:t>close()</a:t>
            </a:r>
            <a:r>
              <a:rPr lang="ja-JP" altLang="en-US" dirty="0" smtClean="0"/>
              <a:t>すると</a:t>
            </a:r>
            <a:r>
              <a:rPr lang="en-US" altLang="ja-JP" dirty="0" smtClean="0"/>
              <a:t>FIN</a:t>
            </a:r>
            <a:r>
              <a:rPr lang="ja-JP" altLang="en-US" dirty="0" smtClean="0"/>
              <a:t>が送信されてしまう</a:t>
            </a:r>
            <a:endParaRPr lang="en-US" altLang="ja-JP" dirty="0" smtClean="0"/>
          </a:p>
          <a:p>
            <a:pPr>
              <a:buNone/>
            </a:pPr>
            <a:endParaRPr lang="en-US" altLang="ja-JP" dirty="0" smtClean="0"/>
          </a:p>
          <a:p>
            <a:pPr>
              <a:buNone/>
            </a:pPr>
            <a:r>
              <a:rPr lang="en-US" altLang="ja-JP" dirty="0" smtClean="0"/>
              <a:t>	TCP</a:t>
            </a:r>
            <a:r>
              <a:rPr lang="ja-JP" altLang="en-US" dirty="0" smtClean="0"/>
              <a:t>スタックをちゃんと理解して自力でやるのは大変そう</a:t>
            </a:r>
            <a:r>
              <a:rPr lang="en-US" altLang="ja-JP" dirty="0" smtClean="0"/>
              <a:t>…</a:t>
            </a:r>
            <a:r>
              <a:rPr lang="ja-JP" altLang="en-US" dirty="0" err="1" smtClean="0"/>
              <a:t>。</a:t>
            </a:r>
            <a:r>
              <a:rPr lang="ja-JP" altLang="en-US" strike="sngStrike" dirty="0" smtClean="0"/>
              <a:t>なんとかインチキできんのか</a:t>
            </a:r>
            <a:endParaRPr lang="en-US" altLang="ja-JP" strike="sngStrike" dirty="0" smtClean="0"/>
          </a:p>
          <a:p>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3</a:t>
            </a:fld>
            <a:endParaRPr lang="en-US" altLang="ja-JP"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従来の解決法　仮想計算機を使う</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ja-JP" altLang="en-US" dirty="0" smtClean="0"/>
              <a:t>難しいことを考えないで</a:t>
            </a:r>
            <a:r>
              <a:rPr kumimoji="1" lang="en-US" altLang="ja-JP" dirty="0" smtClean="0"/>
              <a:t>VM</a:t>
            </a:r>
            <a:r>
              <a:rPr kumimoji="1" lang="ja-JP" altLang="en-US" dirty="0" smtClean="0"/>
              <a:t>に載せてしまう</a:t>
            </a:r>
            <a:endParaRPr kumimoji="1" lang="en-US" altLang="ja-JP" dirty="0" smtClean="0"/>
          </a:p>
          <a:p>
            <a:pPr lvl="1"/>
            <a:r>
              <a:rPr lang="ja-JP" altLang="en-US" dirty="0" smtClean="0"/>
              <a:t>ライブマイグレーション！</a:t>
            </a:r>
            <a:endParaRPr lang="en-US" altLang="ja-JP" dirty="0" smtClean="0"/>
          </a:p>
          <a:p>
            <a:endParaRPr kumimoji="1" lang="en-US" altLang="ja-JP" dirty="0" smtClean="0"/>
          </a:p>
          <a:p>
            <a:r>
              <a:rPr lang="ja-JP" altLang="en-US" dirty="0" smtClean="0"/>
              <a:t>利点</a:t>
            </a:r>
            <a:endParaRPr lang="en-US" altLang="ja-JP" dirty="0" smtClean="0"/>
          </a:p>
          <a:p>
            <a:pPr lvl="1"/>
            <a:r>
              <a:rPr kumimoji="1" lang="ja-JP" altLang="en-US" dirty="0" smtClean="0"/>
              <a:t>ノウハウが十二分に存在している</a:t>
            </a:r>
            <a:endParaRPr kumimoji="1" lang="en-US" altLang="ja-JP" dirty="0" smtClean="0"/>
          </a:p>
          <a:p>
            <a:pPr lvl="1"/>
            <a:r>
              <a:rPr lang="ja-JP" altLang="en-US" dirty="0" smtClean="0"/>
              <a:t>コードに手を入れる必要は無い</a:t>
            </a:r>
            <a:endParaRPr lang="en-US" altLang="ja-JP" dirty="0" smtClean="0"/>
          </a:p>
          <a:p>
            <a:r>
              <a:rPr kumimoji="1" lang="ja-JP" altLang="en-US" dirty="0" smtClean="0"/>
              <a:t>欠点</a:t>
            </a:r>
            <a:endParaRPr kumimoji="1" lang="en-US" altLang="ja-JP" dirty="0" smtClean="0"/>
          </a:p>
          <a:p>
            <a:pPr lvl="1"/>
            <a:r>
              <a:rPr kumimoji="1" lang="ja-JP" altLang="en-US" dirty="0" smtClean="0"/>
              <a:t>仮想計算機を稼働させるのはそれなりに大変</a:t>
            </a:r>
            <a:endParaRPr kumimoji="1" lang="en-US" altLang="ja-JP" dirty="0" smtClean="0"/>
          </a:p>
          <a:p>
            <a:pPr lvl="1"/>
            <a:r>
              <a:rPr lang="en-US" altLang="ja-JP" dirty="0" smtClean="0"/>
              <a:t>OS</a:t>
            </a:r>
            <a:r>
              <a:rPr lang="ja-JP" altLang="en-US" dirty="0" err="1" smtClean="0"/>
              <a:t>ごと</a:t>
            </a:r>
            <a:r>
              <a:rPr lang="ja-JP" altLang="en-US" dirty="0" smtClean="0"/>
              <a:t>環境を移動させるので、コストが高い</a:t>
            </a:r>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4</a:t>
            </a:fld>
            <a:endParaRPr lang="en-US" altLang="ja-JP"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TCP repair mode</a:t>
            </a:r>
            <a:endParaRPr kumimoji="1" lang="ja-JP" altLang="en-US" dirty="0"/>
          </a:p>
        </p:txBody>
      </p:sp>
      <p:sp>
        <p:nvSpPr>
          <p:cNvPr id="3" name="コンテンツ プレースホルダ 2"/>
          <p:cNvSpPr>
            <a:spLocks noGrp="1"/>
          </p:cNvSpPr>
          <p:nvPr>
            <p:ph idx="1"/>
          </p:nvPr>
        </p:nvSpPr>
        <p:spPr/>
        <p:txBody>
          <a:bodyPr>
            <a:normAutofit fontScale="92500" lnSpcReduction="20000"/>
          </a:bodyPr>
          <a:lstStyle/>
          <a:p>
            <a:r>
              <a:rPr kumimoji="1" lang="ja-JP" altLang="en-US" dirty="0" smtClean="0"/>
              <a:t>先生</a:t>
            </a:r>
            <a:r>
              <a:rPr lang="ja-JP" altLang="en-US" dirty="0" smtClean="0"/>
              <a:t>「</a:t>
            </a:r>
            <a:r>
              <a:rPr lang="en-US" altLang="ja-JP" dirty="0" smtClean="0"/>
              <a:t>3.5 kernel</a:t>
            </a:r>
            <a:r>
              <a:rPr lang="ja-JP" altLang="en-US" dirty="0" smtClean="0"/>
              <a:t>なら簡単らしいよ」</a:t>
            </a:r>
            <a:endParaRPr lang="en-US" altLang="ja-JP" dirty="0" smtClean="0"/>
          </a:p>
          <a:p>
            <a:r>
              <a:rPr kumimoji="1" lang="ja-JP" altLang="en-US" dirty="0" smtClean="0"/>
              <a:t>私「」</a:t>
            </a:r>
            <a:endParaRPr kumimoji="1" lang="en-US" altLang="ja-JP" dirty="0" smtClean="0"/>
          </a:p>
          <a:p>
            <a:endParaRPr lang="en-US" altLang="ja-JP" dirty="0" smtClean="0"/>
          </a:p>
          <a:p>
            <a:r>
              <a:rPr kumimoji="1" lang="en-US" altLang="ja-JP" dirty="0" smtClean="0"/>
              <a:t>Linux Kernel 3.5</a:t>
            </a:r>
            <a:r>
              <a:rPr kumimoji="1" lang="ja-JP" altLang="en-US" dirty="0" smtClean="0"/>
              <a:t>で新しくマージされた機能</a:t>
            </a:r>
            <a:endParaRPr kumimoji="1" lang="en-US" altLang="ja-JP" dirty="0" smtClean="0"/>
          </a:p>
          <a:p>
            <a:r>
              <a:rPr lang="en-US" altLang="ja-JP" dirty="0" smtClean="0"/>
              <a:t>TCP_REPAIR</a:t>
            </a:r>
            <a:r>
              <a:rPr lang="ja-JP" altLang="en-US" dirty="0" smtClean="0"/>
              <a:t>というソケットオプションが新設された</a:t>
            </a:r>
            <a:endParaRPr lang="en-US" altLang="ja-JP" dirty="0" smtClean="0"/>
          </a:p>
          <a:p>
            <a:r>
              <a:rPr kumimoji="1" lang="en-US" altLang="ja-JP" dirty="0" smtClean="0"/>
              <a:t>Repair</a:t>
            </a:r>
            <a:r>
              <a:rPr kumimoji="1" lang="ja-JP" altLang="en-US" dirty="0" smtClean="0"/>
              <a:t>モードに入ると、副作用無しに様々な操作が行えるように</a:t>
            </a:r>
            <a:r>
              <a:rPr kumimoji="1" lang="ja-JP" altLang="en-US" dirty="0" smtClean="0"/>
              <a:t>なる</a:t>
            </a:r>
            <a:endParaRPr kumimoji="1" lang="en-US" altLang="ja-JP" dirty="0" smtClean="0"/>
          </a:p>
          <a:p>
            <a:r>
              <a:rPr lang="en-US" altLang="ja-JP" dirty="0" smtClean="0"/>
              <a:t>Software Design 2012</a:t>
            </a:r>
            <a:r>
              <a:rPr lang="ja-JP" altLang="en-US" dirty="0" smtClean="0"/>
              <a:t>年</a:t>
            </a:r>
            <a:r>
              <a:rPr lang="en-US" altLang="ja-JP" dirty="0" smtClean="0"/>
              <a:t>9</a:t>
            </a:r>
            <a:r>
              <a:rPr lang="ja-JP" altLang="en-US" dirty="0" smtClean="0"/>
              <a:t>月号</a:t>
            </a:r>
            <a:endParaRPr lang="en-US" altLang="ja-JP" dirty="0" smtClean="0"/>
          </a:p>
          <a:p>
            <a:pPr lvl="1"/>
            <a:r>
              <a:rPr lang="ja-JP" altLang="en-US" dirty="0" smtClean="0"/>
              <a:t>「続・</a:t>
            </a:r>
            <a:r>
              <a:rPr lang="en-US" altLang="ja-JP" dirty="0" smtClean="0"/>
              <a:t>Linux 3.5</a:t>
            </a:r>
            <a:r>
              <a:rPr lang="ja-JP" altLang="en-US" dirty="0" smtClean="0"/>
              <a:t>の</a:t>
            </a:r>
            <a:r>
              <a:rPr lang="ja-JP" altLang="en-US" dirty="0" smtClean="0"/>
              <a:t>新機能」</a:t>
            </a:r>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5</a:t>
            </a:fld>
            <a:endParaRPr lang="en-US" altLang="ja-JP"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Repair mode</a:t>
            </a:r>
            <a:r>
              <a:rPr lang="ja-JP" altLang="en-US" dirty="0" err="1" smtClean="0"/>
              <a:t>で</a:t>
            </a:r>
            <a:r>
              <a:rPr lang="ja-JP" altLang="en-US" dirty="0" smtClean="0"/>
              <a:t>出来ること</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connect()</a:t>
            </a:r>
            <a:r>
              <a:rPr kumimoji="1" lang="ja-JP" altLang="en-US" dirty="0" smtClean="0"/>
              <a:t>を用いて</a:t>
            </a:r>
            <a:r>
              <a:rPr lang="ja-JP" altLang="en-US" dirty="0" smtClean="0"/>
              <a:t>、実際には接続していなくても</a:t>
            </a:r>
            <a:r>
              <a:rPr lang="en-US" altLang="ja-JP" dirty="0" smtClean="0"/>
              <a:t>ESTABLISHED</a:t>
            </a:r>
            <a:r>
              <a:rPr lang="ja-JP" altLang="en-US" dirty="0" smtClean="0"/>
              <a:t>にする</a:t>
            </a:r>
            <a:endParaRPr lang="en-US" altLang="ja-JP" dirty="0" smtClean="0"/>
          </a:p>
          <a:p>
            <a:r>
              <a:rPr lang="ja-JP" altLang="en-US" dirty="0" smtClean="0"/>
              <a:t>ポートの衝突を無視して</a:t>
            </a:r>
            <a:r>
              <a:rPr kumimoji="1" lang="en-US" altLang="ja-JP" dirty="0" smtClean="0"/>
              <a:t>bind()</a:t>
            </a:r>
            <a:r>
              <a:rPr kumimoji="1" lang="ja-JP" altLang="en-US" dirty="0" smtClean="0"/>
              <a:t>で</a:t>
            </a:r>
            <a:r>
              <a:rPr kumimoji="1" lang="en-US" altLang="ja-JP" dirty="0" smtClean="0"/>
              <a:t>LISTEN</a:t>
            </a:r>
          </a:p>
          <a:p>
            <a:r>
              <a:rPr kumimoji="1" lang="en-US" altLang="ja-JP" dirty="0" smtClean="0"/>
              <a:t>FIN_WAIT, TIME_WAIT</a:t>
            </a:r>
            <a:r>
              <a:rPr kumimoji="1" lang="ja-JP" altLang="en-US" dirty="0" smtClean="0"/>
              <a:t>を経由せずに</a:t>
            </a:r>
            <a:r>
              <a:rPr kumimoji="1" lang="en-US" altLang="ja-JP" dirty="0" smtClean="0"/>
              <a:t>close()</a:t>
            </a:r>
          </a:p>
          <a:p>
            <a:pPr lvl="1"/>
            <a:r>
              <a:rPr lang="en-US" altLang="ja-JP" dirty="0" smtClean="0"/>
              <a:t>FIN</a:t>
            </a:r>
            <a:r>
              <a:rPr lang="ja-JP" altLang="en-US" dirty="0" smtClean="0"/>
              <a:t>パケットは送信されない</a:t>
            </a:r>
            <a:endParaRPr lang="en-US" altLang="ja-JP" dirty="0" smtClean="0"/>
          </a:p>
          <a:p>
            <a:r>
              <a:rPr kumimoji="1" lang="en-US" altLang="ja-JP" dirty="0" smtClean="0"/>
              <a:t>TCP</a:t>
            </a:r>
            <a:r>
              <a:rPr kumimoji="1" lang="ja-JP" altLang="en-US" dirty="0" smtClean="0"/>
              <a:t>シーケンス番号、送受信キューなどソケットの再開に必要な情報の取得</a:t>
            </a:r>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6</a:t>
            </a:fld>
            <a:endParaRPr lang="en-US" altLang="ja-JP"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ソケットの</a:t>
            </a:r>
            <a:r>
              <a:rPr lang="ja-JP" altLang="en-US" dirty="0" smtClean="0"/>
              <a:t>保存</a:t>
            </a:r>
            <a:endParaRPr kumimoji="1" lang="ja-JP" altLang="en-US" dirty="0"/>
          </a:p>
        </p:txBody>
      </p:sp>
      <p:sp>
        <p:nvSpPr>
          <p:cNvPr id="3" name="コンテンツ プレースホルダ 2"/>
          <p:cNvSpPr>
            <a:spLocks noGrp="1"/>
          </p:cNvSpPr>
          <p:nvPr>
            <p:ph idx="1"/>
          </p:nvPr>
        </p:nvSpPr>
        <p:spPr/>
        <p:txBody>
          <a:bodyPr>
            <a:normAutofit/>
          </a:bodyPr>
          <a:lstStyle/>
          <a:p>
            <a:pPr marL="514350" indent="-514350">
              <a:buFont typeface="+mj-lt"/>
              <a:buAutoNum type="arabicPeriod"/>
            </a:pPr>
            <a:r>
              <a:rPr kumimoji="1" lang="en-US" altLang="ja-JP" dirty="0" err="1" smtClean="0"/>
              <a:t>iptables</a:t>
            </a:r>
            <a:r>
              <a:rPr kumimoji="1" lang="en-US" altLang="ja-JP" dirty="0" smtClean="0"/>
              <a:t> </a:t>
            </a:r>
            <a:r>
              <a:rPr kumimoji="1" lang="ja-JP" altLang="en-US" dirty="0" smtClean="0"/>
              <a:t>で新規パケットをブロック</a:t>
            </a:r>
            <a:endParaRPr kumimoji="1" lang="en-US" altLang="ja-JP" dirty="0" smtClean="0"/>
          </a:p>
          <a:p>
            <a:pPr marL="914400" lvl="1" indent="-514350"/>
            <a:r>
              <a:rPr lang="en-US" altLang="ja-JP" sz="2000" dirty="0" err="1" smtClean="0"/>
              <a:t>iptables</a:t>
            </a:r>
            <a:r>
              <a:rPr lang="en-US" altLang="ja-JP" sz="2000" dirty="0" smtClean="0"/>
              <a:t> </a:t>
            </a:r>
            <a:r>
              <a:rPr lang="en-US" altLang="ja-JP" sz="2000" dirty="0" smtClean="0"/>
              <a:t>-D INPUT -s </a:t>
            </a:r>
            <a:r>
              <a:rPr lang="en-US" altLang="ja-JP" sz="2000" dirty="0" smtClean="0"/>
              <a:t>192.168.10.222/32 </a:t>
            </a:r>
            <a:r>
              <a:rPr lang="en-US" altLang="ja-JP" sz="2000" dirty="0" smtClean="0"/>
              <a:t>-d </a:t>
            </a:r>
            <a:r>
              <a:rPr lang="en-US" altLang="ja-JP" sz="2000" dirty="0" smtClean="0"/>
              <a:t>192.168.10.102/32 </a:t>
            </a:r>
            <a:r>
              <a:rPr lang="en-US" altLang="ja-JP" sz="2000" dirty="0" smtClean="0"/>
              <a:t>-p </a:t>
            </a:r>
            <a:r>
              <a:rPr lang="en-US" altLang="ja-JP" sz="2000" dirty="0" err="1" smtClean="0"/>
              <a:t>tcp</a:t>
            </a:r>
            <a:r>
              <a:rPr lang="en-US" altLang="ja-JP" sz="2000" dirty="0" smtClean="0"/>
              <a:t> -m </a:t>
            </a:r>
            <a:r>
              <a:rPr lang="en-US" altLang="ja-JP" sz="2000" dirty="0" err="1" smtClean="0"/>
              <a:t>tcp</a:t>
            </a:r>
            <a:r>
              <a:rPr lang="en-US" altLang="ja-JP" sz="2000" dirty="0" smtClean="0"/>
              <a:t> --sport 58085 --</a:t>
            </a:r>
            <a:r>
              <a:rPr lang="en-US" altLang="ja-JP" sz="2000" dirty="0" err="1" smtClean="0"/>
              <a:t>dport</a:t>
            </a:r>
            <a:r>
              <a:rPr lang="en-US" altLang="ja-JP" sz="2000" dirty="0" smtClean="0"/>
              <a:t> 12345 -j </a:t>
            </a:r>
            <a:r>
              <a:rPr lang="en-US" altLang="ja-JP" sz="2000" dirty="0" smtClean="0"/>
              <a:t>DROP</a:t>
            </a:r>
          </a:p>
          <a:p>
            <a:pPr marL="514350" indent="-514350">
              <a:buFont typeface="+mj-lt"/>
              <a:buAutoNum type="arabicPeriod"/>
            </a:pPr>
            <a:r>
              <a:rPr kumimoji="1" lang="en-US" altLang="ja-JP" dirty="0" smtClean="0"/>
              <a:t>repair mode</a:t>
            </a:r>
            <a:r>
              <a:rPr kumimoji="1" lang="ja-JP" altLang="en-US" dirty="0" smtClean="0"/>
              <a:t>に移行</a:t>
            </a:r>
            <a:endParaRPr kumimoji="1" lang="en-US" altLang="ja-JP" dirty="0" smtClean="0"/>
          </a:p>
          <a:p>
            <a:pPr marL="914400" lvl="1" indent="-514350"/>
            <a:r>
              <a:rPr kumimoji="1" lang="en-US" altLang="ja-JP" sz="2400" dirty="0" err="1" smtClean="0"/>
              <a:t>setsockopt</a:t>
            </a:r>
            <a:r>
              <a:rPr lang="en-US" altLang="ja-JP" sz="2400" dirty="0" smtClean="0"/>
              <a:t>(</a:t>
            </a:r>
            <a:r>
              <a:rPr lang="en-US" altLang="ja-JP" sz="2400" dirty="0" err="1" smtClean="0"/>
              <a:t>sockfd</a:t>
            </a:r>
            <a:r>
              <a:rPr lang="en-US" altLang="ja-JP" sz="2400" dirty="0" smtClean="0"/>
              <a:t>, SOL_TCP, </a:t>
            </a:r>
            <a:r>
              <a:rPr lang="en-US" altLang="ja-JP" sz="2400" dirty="0" smtClean="0"/>
              <a:t>TCP_REPAIR, …);</a:t>
            </a:r>
          </a:p>
          <a:p>
            <a:pPr marL="514350" indent="-514350">
              <a:buFont typeface="+mj-lt"/>
              <a:buAutoNum type="arabicPeriod"/>
            </a:pPr>
            <a:r>
              <a:rPr lang="ja-JP" altLang="en-US" dirty="0" smtClean="0"/>
              <a:t>接続情報の取得</a:t>
            </a:r>
            <a:r>
              <a:rPr lang="en-US" altLang="ja-JP" dirty="0" smtClean="0"/>
              <a:t>/</a:t>
            </a:r>
            <a:r>
              <a:rPr lang="ja-JP" altLang="en-US" dirty="0" smtClean="0"/>
              <a:t>パケットキューの</a:t>
            </a:r>
            <a:r>
              <a:rPr lang="ja-JP" altLang="en-US" dirty="0" smtClean="0"/>
              <a:t>読取</a:t>
            </a:r>
            <a:endParaRPr lang="en-US" altLang="ja-JP" dirty="0" smtClean="0"/>
          </a:p>
          <a:p>
            <a:pPr marL="514350" indent="-514350">
              <a:buFont typeface="+mj-lt"/>
              <a:buAutoNum type="arabicPeriod"/>
            </a:pPr>
            <a:r>
              <a:rPr kumimoji="1" lang="en-US" altLang="ja-JP" dirty="0" smtClean="0"/>
              <a:t>close()</a:t>
            </a:r>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7</a:t>
            </a:fld>
            <a:endParaRPr lang="en-US" altLang="ja-JP"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ソケットの復元</a:t>
            </a:r>
            <a:endParaRPr kumimoji="1" lang="ja-JP" altLang="en-US" dirty="0"/>
          </a:p>
        </p:txBody>
      </p:sp>
      <p:sp>
        <p:nvSpPr>
          <p:cNvPr id="3" name="コンテンツ プレースホルダ 2"/>
          <p:cNvSpPr>
            <a:spLocks noGrp="1"/>
          </p:cNvSpPr>
          <p:nvPr>
            <p:ph idx="1"/>
          </p:nvPr>
        </p:nvSpPr>
        <p:spPr/>
        <p:txBody>
          <a:bodyPr>
            <a:normAutofit fontScale="92500" lnSpcReduction="10000"/>
          </a:bodyPr>
          <a:lstStyle/>
          <a:p>
            <a:pPr marL="514350" indent="-514350">
              <a:buFont typeface="+mj-lt"/>
              <a:buAutoNum type="arabicPeriod"/>
            </a:pPr>
            <a:r>
              <a:rPr lang="en-US" altLang="ja-JP" dirty="0" smtClean="0"/>
              <a:t>sock = socket(…);</a:t>
            </a:r>
          </a:p>
          <a:p>
            <a:pPr marL="514350" indent="-514350">
              <a:buFont typeface="+mj-lt"/>
              <a:buAutoNum type="arabicPeriod"/>
            </a:pPr>
            <a:r>
              <a:rPr lang="en-US" altLang="ja-JP" dirty="0" smtClean="0"/>
              <a:t>repair mode</a:t>
            </a:r>
            <a:r>
              <a:rPr lang="ja-JP" altLang="en-US" dirty="0" smtClean="0"/>
              <a:t>に移行</a:t>
            </a:r>
            <a:endParaRPr lang="en-US" altLang="ja-JP" dirty="0" smtClean="0"/>
          </a:p>
          <a:p>
            <a:pPr marL="514350" indent="-514350">
              <a:buFont typeface="+mj-lt"/>
              <a:buAutoNum type="arabicPeriod"/>
            </a:pPr>
            <a:r>
              <a:rPr lang="ja-JP" altLang="en-US" dirty="0" smtClean="0"/>
              <a:t>シーケンス</a:t>
            </a:r>
            <a:r>
              <a:rPr lang="ja-JP" altLang="en-US" dirty="0" smtClean="0"/>
              <a:t>番号の復元</a:t>
            </a:r>
            <a:endParaRPr lang="en-US" altLang="ja-JP" dirty="0" smtClean="0"/>
          </a:p>
          <a:p>
            <a:pPr marL="514350" indent="-514350">
              <a:buFont typeface="+mj-lt"/>
              <a:buAutoNum type="arabicPeriod"/>
            </a:pPr>
            <a:r>
              <a:rPr lang="en-US" altLang="ja-JP" dirty="0" smtClean="0"/>
              <a:t>bind()</a:t>
            </a:r>
          </a:p>
          <a:p>
            <a:pPr marL="514350" indent="-514350">
              <a:buFont typeface="+mj-lt"/>
              <a:buAutoNum type="arabicPeriod"/>
            </a:pPr>
            <a:r>
              <a:rPr lang="en-US" altLang="ja-JP" dirty="0" smtClean="0"/>
              <a:t>connect()</a:t>
            </a:r>
          </a:p>
          <a:p>
            <a:pPr marL="514350" indent="-514350">
              <a:buFont typeface="+mj-lt"/>
              <a:buAutoNum type="arabicPeriod"/>
            </a:pPr>
            <a:r>
              <a:rPr lang="en-US" altLang="ja-JP" dirty="0" smtClean="0"/>
              <a:t>TCP</a:t>
            </a:r>
            <a:r>
              <a:rPr lang="ja-JP" altLang="en-US" dirty="0" smtClean="0"/>
              <a:t>オプションの復元</a:t>
            </a:r>
            <a:endParaRPr lang="en-US" altLang="ja-JP" dirty="0" smtClean="0"/>
          </a:p>
          <a:p>
            <a:pPr marL="514350" indent="-514350">
              <a:buFont typeface="+mj-lt"/>
              <a:buAutoNum type="arabicPeriod"/>
            </a:pPr>
            <a:r>
              <a:rPr lang="ja-JP" altLang="en-US" dirty="0" smtClean="0"/>
              <a:t>キューの復元</a:t>
            </a:r>
            <a:endParaRPr lang="en-US" altLang="ja-JP" dirty="0" smtClean="0"/>
          </a:p>
          <a:p>
            <a:pPr marL="514350" indent="-514350">
              <a:buFont typeface="+mj-lt"/>
              <a:buAutoNum type="arabicPeriod"/>
            </a:pPr>
            <a:r>
              <a:rPr lang="en-US" altLang="ja-JP" dirty="0" smtClean="0"/>
              <a:t>repair mode</a:t>
            </a:r>
            <a:r>
              <a:rPr lang="ja-JP" altLang="en-US" dirty="0" smtClean="0"/>
              <a:t>を終了</a:t>
            </a:r>
            <a:endParaRPr lang="en-US" altLang="ja-JP" dirty="0" smtClean="0"/>
          </a:p>
          <a:p>
            <a:pPr marL="514350" indent="-514350">
              <a:buFont typeface="+mj-lt"/>
              <a:buAutoNum type="arabicPeriod"/>
            </a:pPr>
            <a:r>
              <a:rPr lang="ja-JP" altLang="en-US" dirty="0" smtClean="0"/>
              <a:t>通信</a:t>
            </a:r>
            <a:r>
              <a:rPr lang="ja-JP" altLang="en-US" dirty="0" smtClean="0"/>
              <a:t>の</a:t>
            </a:r>
            <a:r>
              <a:rPr lang="ja-JP" altLang="en-US" dirty="0" smtClean="0"/>
              <a:t>ブロック</a:t>
            </a:r>
            <a:r>
              <a:rPr lang="ja-JP" altLang="en-US" dirty="0" smtClean="0"/>
              <a:t>を</a:t>
            </a:r>
            <a:r>
              <a:rPr lang="ja-JP" altLang="en-US" dirty="0" smtClean="0"/>
              <a:t>解除</a:t>
            </a:r>
            <a:endParaRPr lang="en-US" altLang="ja-JP" dirty="0" smtClean="0"/>
          </a:p>
          <a:p>
            <a:pPr marL="514350" indent="-514350">
              <a:buFont typeface="+mj-lt"/>
              <a:buAutoNum type="arabicPeriod"/>
            </a:pPr>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8</a:t>
            </a:fld>
            <a:endParaRPr lang="en-US" altLang="ja-JP"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実装例</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間に合いませんでした</a:t>
            </a:r>
            <a:endParaRPr kumimoji="1" lang="en-US" altLang="ja-JP" dirty="0" smtClean="0"/>
          </a:p>
          <a:p>
            <a:endParaRPr lang="en-US" altLang="ja-JP" dirty="0" smtClean="0"/>
          </a:p>
          <a:p>
            <a:endParaRPr kumimoji="1" lang="en-US" altLang="ja-JP" dirty="0" smtClean="0"/>
          </a:p>
          <a:p>
            <a:pPr>
              <a:buNone/>
            </a:pPr>
            <a:r>
              <a:rPr kumimoji="1" lang="en-US" altLang="ja-JP" dirty="0" smtClean="0"/>
              <a:t>	……</a:t>
            </a:r>
            <a:r>
              <a:rPr kumimoji="1" lang="ja-JP" altLang="en-US" dirty="0" err="1" smtClean="0"/>
              <a:t>だけ</a:t>
            </a:r>
            <a:r>
              <a:rPr kumimoji="1" lang="ja-JP" altLang="en-US" dirty="0" smtClean="0"/>
              <a:t>だと哀しいので</a:t>
            </a:r>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9</a:t>
            </a:fld>
            <a:endParaRPr lang="en-US" altLang="ja-JP"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7"/>
</p:tagLst>
</file>

<file path=ppt/theme/theme1.xml><?xml version="1.0" encoding="utf-8"?>
<a:theme xmlns:a="http://schemas.openxmlformats.org/drawingml/2006/main" name="テーマ1">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0</TotalTime>
  <Words>1021</Words>
  <Application>Microsoft Office PowerPoint</Application>
  <PresentationFormat>画面に合わせる (4:3)</PresentationFormat>
  <Paragraphs>178</Paragraphs>
  <Slides>17</Slides>
  <Notes>10</Notes>
  <HiddenSlides>0</HiddenSlides>
  <MMClips>0</MMClips>
  <ScaleCrop>false</ScaleCrop>
  <HeadingPairs>
    <vt:vector size="4" baseType="variant">
      <vt:variant>
        <vt:lpstr>テーマ</vt:lpstr>
      </vt:variant>
      <vt:variant>
        <vt:i4>1</vt:i4>
      </vt:variant>
      <vt:variant>
        <vt:lpstr>スライド タイトル</vt:lpstr>
      </vt:variant>
      <vt:variant>
        <vt:i4>17</vt:i4>
      </vt:variant>
    </vt:vector>
  </HeadingPairs>
  <TitlesOfParts>
    <vt:vector size="18" baseType="lpstr">
      <vt:lpstr>テーマ1</vt:lpstr>
      <vt:lpstr>TCP connectionの保存と復元</vt:lpstr>
      <vt:lpstr>自己紹介</vt:lpstr>
      <vt:lpstr>TCPソケットの状態を保存しよう</vt:lpstr>
      <vt:lpstr>従来の解決法　仮想計算機を使う</vt:lpstr>
      <vt:lpstr>TCP repair mode</vt:lpstr>
      <vt:lpstr>Repair modeで出来ること</vt:lpstr>
      <vt:lpstr>ソケットの保存</vt:lpstr>
      <vt:lpstr>ソケットの復元</vt:lpstr>
      <vt:lpstr>実装例</vt:lpstr>
      <vt:lpstr>crtools</vt:lpstr>
      <vt:lpstr>crtoolsのbuild</vt:lpstr>
      <vt:lpstr>保存、復元の対象</vt:lpstr>
      <vt:lpstr>connect to server</vt:lpstr>
      <vt:lpstr>dump tcp connection to files</vt:lpstr>
      <vt:lpstr>restore from files</vt:lpstr>
      <vt:lpstr>既知の問題</vt:lpstr>
      <vt:lpstr>スライド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2009-05-11T17:17:47Z</dcterms:created>
  <dcterms:modified xsi:type="dcterms:W3CDTF">2012-09-22T09:22:47Z</dcterms:modified>
</cp:coreProperties>
</file>